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2" r:id="rId8"/>
    <p:sldId id="261"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5560" autoAdjust="0"/>
  </p:normalViewPr>
  <p:slideViewPr>
    <p:cSldViewPr>
      <p:cViewPr varScale="1">
        <p:scale>
          <a:sx n="87" d="100"/>
          <a:sy n="87" d="100"/>
        </p:scale>
        <p:origin x="-480"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B1C185C4-7476-491E-83D0-4E451274CF73}" type="datetimeFigureOut">
              <a:rPr lang="en-US" smtClean="0"/>
              <a:pPr/>
              <a:t>5/9/2013</a:t>
            </a:fld>
            <a:endParaRPr lang="en-US"/>
          </a:p>
        </p:txBody>
      </p:sp>
      <p:sp>
        <p:nvSpPr>
          <p:cNvPr id="17" name="Slide Number Placeholder 16"/>
          <p:cNvSpPr>
            <a:spLocks noGrp="1"/>
          </p:cNvSpPr>
          <p:nvPr>
            <p:ph type="sldNum" sz="quarter" idx="11"/>
          </p:nvPr>
        </p:nvSpPr>
        <p:spPr/>
        <p:txBody>
          <a:bodyPr/>
          <a:lstStyle/>
          <a:p>
            <a:fld id="{C552EC42-ACF2-4E71-BF0D-177C3D68F644}"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185C4-7476-491E-83D0-4E451274CF73}"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2EC42-ACF2-4E71-BF0D-177C3D68F6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185C4-7476-491E-83D0-4E451274CF73}"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2EC42-ACF2-4E71-BF0D-177C3D68F644}"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B1C185C4-7476-491E-83D0-4E451274CF73}" type="datetimeFigureOut">
              <a:rPr lang="en-US" smtClean="0"/>
              <a:pPr/>
              <a:t>5/9/2013</a:t>
            </a:fld>
            <a:endParaRPr lang="en-US"/>
          </a:p>
        </p:txBody>
      </p:sp>
      <p:sp>
        <p:nvSpPr>
          <p:cNvPr id="12" name="Slide Number Placeholder 11"/>
          <p:cNvSpPr>
            <a:spLocks noGrp="1"/>
          </p:cNvSpPr>
          <p:nvPr>
            <p:ph type="sldNum" sz="quarter" idx="15"/>
          </p:nvPr>
        </p:nvSpPr>
        <p:spPr/>
        <p:txBody>
          <a:bodyPr/>
          <a:lstStyle/>
          <a:p>
            <a:fld id="{C552EC42-ACF2-4E71-BF0D-177C3D68F644}"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B1C185C4-7476-491E-83D0-4E451274CF73}" type="datetimeFigureOut">
              <a:rPr lang="en-US" smtClean="0"/>
              <a:pPr/>
              <a:t>5/9/2013</a:t>
            </a:fld>
            <a:endParaRPr lang="en-US"/>
          </a:p>
        </p:txBody>
      </p:sp>
      <p:sp>
        <p:nvSpPr>
          <p:cNvPr id="14" name="Slide Number Placeholder 13"/>
          <p:cNvSpPr>
            <a:spLocks noGrp="1"/>
          </p:cNvSpPr>
          <p:nvPr>
            <p:ph type="sldNum" sz="quarter" idx="11"/>
          </p:nvPr>
        </p:nvSpPr>
        <p:spPr/>
        <p:txBody>
          <a:bodyPr/>
          <a:lstStyle/>
          <a:p>
            <a:fld id="{C552EC42-ACF2-4E71-BF0D-177C3D68F644}"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B1C185C4-7476-491E-83D0-4E451274CF73}" type="datetimeFigureOut">
              <a:rPr lang="en-US" smtClean="0"/>
              <a:pPr/>
              <a:t>5/9/2013</a:t>
            </a:fld>
            <a:endParaRPr lang="en-US"/>
          </a:p>
        </p:txBody>
      </p:sp>
      <p:sp>
        <p:nvSpPr>
          <p:cNvPr id="12" name="Slide Number Placeholder 11"/>
          <p:cNvSpPr>
            <a:spLocks noGrp="1"/>
          </p:cNvSpPr>
          <p:nvPr>
            <p:ph type="sldNum" sz="quarter" idx="16"/>
          </p:nvPr>
        </p:nvSpPr>
        <p:spPr/>
        <p:txBody>
          <a:bodyPr/>
          <a:lstStyle/>
          <a:p>
            <a:fld id="{C552EC42-ACF2-4E71-BF0D-177C3D68F644}"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B1C185C4-7476-491E-83D0-4E451274CF73}" type="datetimeFigureOut">
              <a:rPr lang="en-US" smtClean="0"/>
              <a:pPr/>
              <a:t>5/9/2013</a:t>
            </a:fld>
            <a:endParaRPr lang="en-US"/>
          </a:p>
        </p:txBody>
      </p:sp>
      <p:sp>
        <p:nvSpPr>
          <p:cNvPr id="12" name="Slide Number Placeholder 11"/>
          <p:cNvSpPr>
            <a:spLocks noGrp="1"/>
          </p:cNvSpPr>
          <p:nvPr>
            <p:ph type="sldNum" sz="quarter" idx="17"/>
          </p:nvPr>
        </p:nvSpPr>
        <p:spPr/>
        <p:txBody>
          <a:bodyPr/>
          <a:lstStyle/>
          <a:p>
            <a:fld id="{C552EC42-ACF2-4E71-BF0D-177C3D68F644}"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B1C185C4-7476-491E-83D0-4E451274CF73}" type="datetimeFigureOut">
              <a:rPr lang="en-US" smtClean="0"/>
              <a:pPr/>
              <a:t>5/9/2013</a:t>
            </a:fld>
            <a:endParaRPr lang="en-US"/>
          </a:p>
        </p:txBody>
      </p:sp>
      <p:sp>
        <p:nvSpPr>
          <p:cNvPr id="16" name="Slide Number Placeholder 15"/>
          <p:cNvSpPr>
            <a:spLocks noGrp="1"/>
          </p:cNvSpPr>
          <p:nvPr>
            <p:ph type="sldNum" sz="quarter" idx="11"/>
          </p:nvPr>
        </p:nvSpPr>
        <p:spPr/>
        <p:txBody>
          <a:bodyPr/>
          <a:lstStyle/>
          <a:p>
            <a:fld id="{C552EC42-ACF2-4E71-BF0D-177C3D68F644}"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1C185C4-7476-491E-83D0-4E451274CF73}" type="datetimeFigureOut">
              <a:rPr lang="en-US" smtClean="0"/>
              <a:pPr/>
              <a:t>5/9/2013</a:t>
            </a:fld>
            <a:endParaRPr lang="en-US"/>
          </a:p>
        </p:txBody>
      </p:sp>
      <p:sp>
        <p:nvSpPr>
          <p:cNvPr id="8" name="Slide Number Placeholder 7"/>
          <p:cNvSpPr>
            <a:spLocks noGrp="1"/>
          </p:cNvSpPr>
          <p:nvPr>
            <p:ph type="sldNum" sz="quarter" idx="11"/>
          </p:nvPr>
        </p:nvSpPr>
        <p:spPr/>
        <p:txBody>
          <a:bodyPr/>
          <a:lstStyle/>
          <a:p>
            <a:fld id="{C552EC42-ACF2-4E71-BF0D-177C3D68F64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1C185C4-7476-491E-83D0-4E451274CF73}" type="datetimeFigureOut">
              <a:rPr lang="en-US" smtClean="0"/>
              <a:pPr/>
              <a:t>5/9/2013</a:t>
            </a:fld>
            <a:endParaRPr lang="en-US"/>
          </a:p>
        </p:txBody>
      </p:sp>
      <p:sp>
        <p:nvSpPr>
          <p:cNvPr id="19" name="Slide Number Placeholder 18"/>
          <p:cNvSpPr>
            <a:spLocks noGrp="1"/>
          </p:cNvSpPr>
          <p:nvPr>
            <p:ph type="sldNum" sz="quarter" idx="16"/>
          </p:nvPr>
        </p:nvSpPr>
        <p:spPr/>
        <p:txBody>
          <a:bodyPr/>
          <a:lstStyle/>
          <a:p>
            <a:fld id="{C552EC42-ACF2-4E71-BF0D-177C3D68F644}"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B1C185C4-7476-491E-83D0-4E451274CF73}" type="datetimeFigureOut">
              <a:rPr lang="en-US" smtClean="0"/>
              <a:pPr/>
              <a:t>5/9/2013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C552EC42-ACF2-4E71-BF0D-177C3D68F644}"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1C185C4-7476-491E-83D0-4E451274CF73}" type="datetimeFigureOut">
              <a:rPr lang="en-US" smtClean="0"/>
              <a:pPr/>
              <a:t>5/9/2013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C552EC42-ACF2-4E71-BF0D-177C3D68F644}"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2362200"/>
            <a:ext cx="4013200" cy="1066800"/>
          </a:xfrm>
        </p:spPr>
        <p:txBody>
          <a:bodyPr/>
          <a:lstStyle/>
          <a:p>
            <a:r>
              <a:rPr lang="ar-SA" sz="600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abic Typesetting" pitchFamily="66" charset="-78"/>
                <a:cs typeface="Arabic Typesetting" pitchFamily="66" charset="-78"/>
              </a:rPr>
              <a:t>دور المرأه في تنمية المجتمع</a:t>
            </a:r>
            <a:endParaRPr lang="en-US" sz="6000" b="1" dirty="0"/>
          </a:p>
        </p:txBody>
      </p:sp>
      <p:sp>
        <p:nvSpPr>
          <p:cNvPr id="5" name="Subtitle 2"/>
          <p:cNvSpPr txBox="1">
            <a:spLocks/>
          </p:cNvSpPr>
          <p:nvPr/>
        </p:nvSpPr>
        <p:spPr>
          <a:xfrm>
            <a:off x="0" y="4571999"/>
            <a:ext cx="3733800" cy="2260979"/>
          </a:xfrm>
          <a:prstGeom prst="rect">
            <a:avLst/>
          </a:prstGeom>
        </p:spPr>
        <p:txBody>
          <a:bodyPr vert="horz" lIns="91440" tIns="0" rIns="91440" bIns="45720" rtlCol="0" anchor="t">
            <a:noAutofit/>
          </a:bodyPr>
          <a:lstStyle>
            <a:lvl1pPr marL="0" indent="0" algn="ctr" defTabSz="914400" rtl="0" eaLnBrk="1" latinLnBrk="0" hangingPunct="1">
              <a:lnSpc>
                <a:spcPct val="100000"/>
              </a:lnSpc>
              <a:spcBef>
                <a:spcPts val="600"/>
              </a:spcBef>
              <a:spcAft>
                <a:spcPts val="0"/>
              </a:spcAft>
              <a:buClr>
                <a:schemeClr val="accent1"/>
              </a:buClr>
              <a:buFontTx/>
              <a:buNone/>
              <a:defRPr sz="1600" b="0" i="0" kern="1200" cap="none" spc="0" baseline="0">
                <a:solidFill>
                  <a:schemeClr val="bg1">
                    <a:lumMod val="75000"/>
                    <a:lumOff val="25000"/>
                  </a:schemeClr>
                </a:solidFill>
                <a:latin typeface="+mn-lt"/>
                <a:ea typeface="+mn-ea"/>
                <a:cs typeface="Tahoma" pitchFamily="34" charset="0"/>
              </a:defRPr>
            </a:lvl1pPr>
            <a:lvl2pPr marL="457200" indent="0" algn="ctr" defTabSz="914400" rtl="0" eaLnBrk="1" latinLnBrk="0" hangingPunct="1">
              <a:lnSpc>
                <a:spcPct val="100000"/>
              </a:lnSpc>
              <a:spcBef>
                <a:spcPts val="1200"/>
              </a:spcBef>
              <a:buClr>
                <a:schemeClr val="accent1"/>
              </a:buClr>
              <a:buFontTx/>
              <a:buNone/>
              <a:defRPr sz="1800" kern="1200">
                <a:solidFill>
                  <a:schemeClr val="tx1">
                    <a:tint val="75000"/>
                  </a:schemeClr>
                </a:solidFill>
                <a:latin typeface="+mn-lt"/>
                <a:ea typeface="+mn-ea"/>
                <a:cs typeface="Tahoma" pitchFamily="34" charset="0"/>
              </a:defRPr>
            </a:lvl2pPr>
            <a:lvl3pPr marL="914400" indent="0" algn="ctr" defTabSz="914400" rtl="0" eaLnBrk="1" latinLnBrk="0" hangingPunct="1">
              <a:lnSpc>
                <a:spcPct val="100000"/>
              </a:lnSpc>
              <a:spcBef>
                <a:spcPts val="1200"/>
              </a:spcBef>
              <a:buClr>
                <a:schemeClr val="accent1"/>
              </a:buClr>
              <a:buFontTx/>
              <a:buNone/>
              <a:defRPr sz="1600" kern="1200">
                <a:solidFill>
                  <a:schemeClr val="tx1">
                    <a:tint val="75000"/>
                  </a:schemeClr>
                </a:solidFill>
                <a:latin typeface="+mn-lt"/>
                <a:ea typeface="+mn-ea"/>
                <a:cs typeface="Tahoma" pitchFamily="34" charset="0"/>
              </a:defRPr>
            </a:lvl3pPr>
            <a:lvl4pPr marL="1371600" indent="0" algn="ctr" defTabSz="914400" rtl="0" eaLnBrk="1" latinLnBrk="0" hangingPunct="1">
              <a:lnSpc>
                <a:spcPct val="100000"/>
              </a:lnSpc>
              <a:spcBef>
                <a:spcPts val="1200"/>
              </a:spcBef>
              <a:buClr>
                <a:schemeClr val="accent1"/>
              </a:buClr>
              <a:buFontTx/>
              <a:buNone/>
              <a:defRPr sz="1400" kern="1200">
                <a:solidFill>
                  <a:schemeClr val="tx1">
                    <a:tint val="75000"/>
                  </a:schemeClr>
                </a:solidFill>
                <a:latin typeface="+mn-lt"/>
                <a:ea typeface="+mn-ea"/>
                <a:cs typeface="Tahoma" pitchFamily="34" charset="0"/>
              </a:defRPr>
            </a:lvl4pPr>
            <a:lvl5pPr marL="1828800" indent="0" algn="ctr" defTabSz="914400" rtl="0" eaLnBrk="1" latinLnBrk="0" hangingPunct="1">
              <a:lnSpc>
                <a:spcPct val="100000"/>
              </a:lnSpc>
              <a:spcBef>
                <a:spcPts val="1200"/>
              </a:spcBef>
              <a:buClr>
                <a:schemeClr val="accent1"/>
              </a:buClr>
              <a:buFontTx/>
              <a:buNone/>
              <a:defRPr sz="1400" kern="1200" baseline="0">
                <a:solidFill>
                  <a:schemeClr val="tx1">
                    <a:tint val="75000"/>
                  </a:schemeClr>
                </a:solidFill>
                <a:latin typeface="+mn-lt"/>
                <a:ea typeface="+mn-ea"/>
                <a:cs typeface="Tahoma" pitchFamily="34" charset="0"/>
              </a:defRPr>
            </a:lvl5pPr>
            <a:lvl6pPr marL="2286000" indent="0" algn="ctr" defTabSz="914400" rtl="0" eaLnBrk="1" latinLnBrk="0" hangingPunct="1">
              <a:lnSpc>
                <a:spcPct val="100000"/>
              </a:lnSpc>
              <a:spcBef>
                <a:spcPts val="1200"/>
              </a:spcBef>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lnSpc>
                <a:spcPct val="100000"/>
              </a:lnSpc>
              <a:spcBef>
                <a:spcPts val="1200"/>
              </a:spcBef>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lnSpc>
                <a:spcPct val="100000"/>
              </a:lnSpc>
              <a:spcBef>
                <a:spcPts val="1200"/>
              </a:spcBef>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lnSpc>
                <a:spcPct val="100000"/>
              </a:lnSpc>
              <a:spcBef>
                <a:spcPts val="1200"/>
              </a:spcBef>
              <a:buFont typeface="Arial" pitchFamily="34" charset="0"/>
              <a:buNone/>
              <a:defRPr sz="1400" kern="1200">
                <a:solidFill>
                  <a:schemeClr val="tx1">
                    <a:tint val="75000"/>
                  </a:schemeClr>
                </a:solidFill>
                <a:latin typeface="+mn-lt"/>
                <a:ea typeface="+mn-ea"/>
                <a:cs typeface="+mn-cs"/>
              </a:defRPr>
            </a:lvl9pPr>
          </a:lstStyle>
          <a:p>
            <a:r>
              <a:rPr lang="ar-SA"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عمل الطالبتان: نورة سعيد..</a:t>
            </a:r>
          </a:p>
          <a:p>
            <a:r>
              <a:rPr lang="ar-SA"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                 صباح الأحبابي..</a:t>
            </a:r>
          </a:p>
          <a:p>
            <a:r>
              <a:rPr lang="ar-SA"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D</a:t>
            </a:r>
            <a:r>
              <a:rPr lang="ar-SA"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الصف:الحادي عشر العلمي </a:t>
            </a:r>
          </a:p>
          <a:p>
            <a:endParaRPr lang="ar-SA"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endParaRPr>
          </a:p>
        </p:txBody>
      </p:sp>
      <p:sp>
        <p:nvSpPr>
          <p:cNvPr id="6" name="Subtitle 2"/>
          <p:cNvSpPr txBox="1">
            <a:spLocks/>
          </p:cNvSpPr>
          <p:nvPr/>
        </p:nvSpPr>
        <p:spPr>
          <a:xfrm>
            <a:off x="5029200" y="381000"/>
            <a:ext cx="3733800" cy="2260979"/>
          </a:xfrm>
          <a:prstGeom prst="rect">
            <a:avLst/>
          </a:prstGeom>
        </p:spPr>
        <p:txBody>
          <a:bodyPr vert="horz" lIns="91440" tIns="0" rIns="91440" bIns="45720" rtlCol="0" anchor="t">
            <a:noAutofit/>
          </a:bodyPr>
          <a:lstStyle>
            <a:lvl1pPr marL="0" indent="0" algn="ctr" defTabSz="914400" rtl="0" eaLnBrk="1" latinLnBrk="0" hangingPunct="1">
              <a:lnSpc>
                <a:spcPct val="100000"/>
              </a:lnSpc>
              <a:spcBef>
                <a:spcPts val="600"/>
              </a:spcBef>
              <a:spcAft>
                <a:spcPts val="0"/>
              </a:spcAft>
              <a:buClr>
                <a:schemeClr val="accent1"/>
              </a:buClr>
              <a:buFontTx/>
              <a:buNone/>
              <a:defRPr sz="1600" b="0" i="0" kern="1200" cap="none" spc="0" baseline="0">
                <a:solidFill>
                  <a:schemeClr val="bg1">
                    <a:lumMod val="75000"/>
                    <a:lumOff val="25000"/>
                  </a:schemeClr>
                </a:solidFill>
                <a:latin typeface="+mn-lt"/>
                <a:ea typeface="+mn-ea"/>
                <a:cs typeface="Tahoma" pitchFamily="34" charset="0"/>
              </a:defRPr>
            </a:lvl1pPr>
            <a:lvl2pPr marL="457200" indent="0" algn="ctr" defTabSz="914400" rtl="0" eaLnBrk="1" latinLnBrk="0" hangingPunct="1">
              <a:lnSpc>
                <a:spcPct val="100000"/>
              </a:lnSpc>
              <a:spcBef>
                <a:spcPts val="1200"/>
              </a:spcBef>
              <a:buClr>
                <a:schemeClr val="accent1"/>
              </a:buClr>
              <a:buFontTx/>
              <a:buNone/>
              <a:defRPr sz="1800" kern="1200">
                <a:solidFill>
                  <a:schemeClr val="tx1">
                    <a:tint val="75000"/>
                  </a:schemeClr>
                </a:solidFill>
                <a:latin typeface="+mn-lt"/>
                <a:ea typeface="+mn-ea"/>
                <a:cs typeface="Tahoma" pitchFamily="34" charset="0"/>
              </a:defRPr>
            </a:lvl2pPr>
            <a:lvl3pPr marL="914400" indent="0" algn="ctr" defTabSz="914400" rtl="0" eaLnBrk="1" latinLnBrk="0" hangingPunct="1">
              <a:lnSpc>
                <a:spcPct val="100000"/>
              </a:lnSpc>
              <a:spcBef>
                <a:spcPts val="1200"/>
              </a:spcBef>
              <a:buClr>
                <a:schemeClr val="accent1"/>
              </a:buClr>
              <a:buFontTx/>
              <a:buNone/>
              <a:defRPr sz="1600" kern="1200">
                <a:solidFill>
                  <a:schemeClr val="tx1">
                    <a:tint val="75000"/>
                  </a:schemeClr>
                </a:solidFill>
                <a:latin typeface="+mn-lt"/>
                <a:ea typeface="+mn-ea"/>
                <a:cs typeface="Tahoma" pitchFamily="34" charset="0"/>
              </a:defRPr>
            </a:lvl3pPr>
            <a:lvl4pPr marL="1371600" indent="0" algn="ctr" defTabSz="914400" rtl="0" eaLnBrk="1" latinLnBrk="0" hangingPunct="1">
              <a:lnSpc>
                <a:spcPct val="100000"/>
              </a:lnSpc>
              <a:spcBef>
                <a:spcPts val="1200"/>
              </a:spcBef>
              <a:buClr>
                <a:schemeClr val="accent1"/>
              </a:buClr>
              <a:buFontTx/>
              <a:buNone/>
              <a:defRPr sz="1400" kern="1200">
                <a:solidFill>
                  <a:schemeClr val="tx1">
                    <a:tint val="75000"/>
                  </a:schemeClr>
                </a:solidFill>
                <a:latin typeface="+mn-lt"/>
                <a:ea typeface="+mn-ea"/>
                <a:cs typeface="Tahoma" pitchFamily="34" charset="0"/>
              </a:defRPr>
            </a:lvl4pPr>
            <a:lvl5pPr marL="1828800" indent="0" algn="ctr" defTabSz="914400" rtl="0" eaLnBrk="1" latinLnBrk="0" hangingPunct="1">
              <a:lnSpc>
                <a:spcPct val="100000"/>
              </a:lnSpc>
              <a:spcBef>
                <a:spcPts val="1200"/>
              </a:spcBef>
              <a:buClr>
                <a:schemeClr val="accent1"/>
              </a:buClr>
              <a:buFontTx/>
              <a:buNone/>
              <a:defRPr sz="1400" kern="1200" baseline="0">
                <a:solidFill>
                  <a:schemeClr val="tx1">
                    <a:tint val="75000"/>
                  </a:schemeClr>
                </a:solidFill>
                <a:latin typeface="+mn-lt"/>
                <a:ea typeface="+mn-ea"/>
                <a:cs typeface="Tahoma" pitchFamily="34" charset="0"/>
              </a:defRPr>
            </a:lvl5pPr>
            <a:lvl6pPr marL="2286000" indent="0" algn="ctr" defTabSz="914400" rtl="0" eaLnBrk="1" latinLnBrk="0" hangingPunct="1">
              <a:lnSpc>
                <a:spcPct val="100000"/>
              </a:lnSpc>
              <a:spcBef>
                <a:spcPts val="1200"/>
              </a:spcBef>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lnSpc>
                <a:spcPct val="100000"/>
              </a:lnSpc>
              <a:spcBef>
                <a:spcPts val="1200"/>
              </a:spcBef>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lnSpc>
                <a:spcPct val="100000"/>
              </a:lnSpc>
              <a:spcBef>
                <a:spcPts val="1200"/>
              </a:spcBef>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lnSpc>
                <a:spcPct val="100000"/>
              </a:lnSpc>
              <a:spcBef>
                <a:spcPts val="1200"/>
              </a:spcBef>
              <a:buFont typeface="Arial" pitchFamily="34" charset="0"/>
              <a:buNone/>
              <a:defRPr sz="1400" kern="1200">
                <a:solidFill>
                  <a:schemeClr val="tx1">
                    <a:tint val="75000"/>
                  </a:schemeClr>
                </a:solidFill>
                <a:latin typeface="+mn-lt"/>
                <a:ea typeface="+mn-ea"/>
                <a:cs typeface="+mn-cs"/>
              </a:defRPr>
            </a:lvl9pPr>
          </a:lstStyle>
          <a:p>
            <a:pPr algn="r"/>
            <a:r>
              <a:rPr lang="ar-SA" sz="6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abic Typesetting" pitchFamily="66" charset="-78"/>
                <a:cs typeface="Arabic Typesetting" pitchFamily="66" charset="-78"/>
              </a:rPr>
              <a:t>الأداة التواصليه’</a:t>
            </a:r>
          </a:p>
        </p:txBody>
      </p:sp>
    </p:spTree>
    <p:extLst>
      <p:ext uri="{BB962C8B-B14F-4D97-AF65-F5344CB8AC3E}">
        <p14:creationId xmlns="" xmlns:p14="http://schemas.microsoft.com/office/powerpoint/2010/main" val="3211259761"/>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62000" y="2097024"/>
            <a:ext cx="8229600" cy="2017776"/>
          </a:xfrm>
        </p:spPr>
        <p:style>
          <a:lnRef idx="1">
            <a:schemeClr val="dk1"/>
          </a:lnRef>
          <a:fillRef idx="2">
            <a:schemeClr val="dk1"/>
          </a:fillRef>
          <a:effectRef idx="1">
            <a:schemeClr val="dk1"/>
          </a:effectRef>
          <a:fontRef idx="minor">
            <a:schemeClr val="dk1"/>
          </a:fontRef>
        </p:style>
        <p:txBody>
          <a:bodyPr>
            <a:noAutofit/>
          </a:bodyPr>
          <a:lstStyle/>
          <a:p>
            <a:pPr algn="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لعبت </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المرأة الإماراتية، عبر التاريخ، دوراً اجتماعياً حيوياً، بسبب أن الرجل كان يترك البيت لفترة طويلة، ليعمل في </a:t>
            </a: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البحر لمدة </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تزيد على أربعة أشهر، وتتولى هي توفير الرعاية التامة للعائلة. ولقد عملت دائماً على توفير الطعام عن طريق </a:t>
            </a: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زراعة المزروعات </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المختلفة في تربة صحراوية شحيحة، كما حظيت النساء باحترام كبير من قبل المجتمع، امتثالا لتعاليم الدين </a:t>
            </a: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الإسلامي </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الحنيف، لما كن </a:t>
            </a: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يقدمنه من </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فضائل جمّة، فهنّ لسن ربات بيوت أو زوجات فقط، وإنما الركن الأساس في إدارة المنزل.</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sz="230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Title 2"/>
          <p:cNvSpPr>
            <a:spLocks noGrp="1"/>
          </p:cNvSpPr>
          <p:nvPr>
            <p:ph type="title"/>
          </p:nvPr>
        </p:nvSpPr>
        <p:spPr/>
        <p:txBody>
          <a:bodyPr>
            <a:normAutofit/>
          </a:bodyPr>
          <a:lstStyle/>
          <a:p>
            <a:r>
              <a:rPr lang="ar-SA" sz="3600" dirty="0" smtClean="0">
                <a:latin typeface="Arabic Typesetting" pitchFamily="66" charset="-78"/>
                <a:cs typeface="Arabic Typesetting" pitchFamily="66" charset="-78"/>
              </a:rPr>
              <a:t>المرأه الإماراتية قديماً وحديثاً</a:t>
            </a:r>
            <a:endParaRPr lang="en-US" sz="3600" dirty="0">
              <a:latin typeface="Arabic Typesetting" pitchFamily="66" charset="-78"/>
              <a:cs typeface="Arabic Typesetting" pitchFamily="66" charset="-78"/>
            </a:endParaRPr>
          </a:p>
        </p:txBody>
      </p:sp>
      <p:sp>
        <p:nvSpPr>
          <p:cNvPr id="4" name="Content Placeholder 1"/>
          <p:cNvSpPr txBox="1">
            <a:spLocks/>
          </p:cNvSpPr>
          <p:nvPr/>
        </p:nvSpPr>
        <p:spPr>
          <a:xfrm>
            <a:off x="304800" y="4459224"/>
            <a:ext cx="8229600" cy="2017776"/>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oAutofit/>
          </a:bodyPr>
          <a:lst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dk1"/>
                </a:solidFill>
                <a:latin typeface="+mn-lt"/>
                <a:ea typeface="+mn-ea"/>
                <a:cs typeface="+mn-cs"/>
              </a:defRPr>
            </a:lvl1pPr>
            <a:lvl2pPr marL="0" indent="0" algn="ctr" defTabSz="914400" rtl="0" eaLnBrk="1" latinLnBrk="0" hangingPunct="1">
              <a:lnSpc>
                <a:spcPct val="100000"/>
              </a:lnSpc>
              <a:spcBef>
                <a:spcPts val="1200"/>
              </a:spcBef>
              <a:buClr>
                <a:schemeClr val="accent1"/>
              </a:buClr>
              <a:buFontTx/>
              <a:buNone/>
              <a:defRPr sz="1800" kern="1200">
                <a:solidFill>
                  <a:schemeClr val="dk1"/>
                </a:solidFill>
                <a:latin typeface="+mn-lt"/>
                <a:ea typeface="+mn-ea"/>
                <a:cs typeface="+mn-cs"/>
              </a:defRPr>
            </a:lvl2pPr>
            <a:lvl3pPr marL="0" indent="0" algn="ctr" defTabSz="914400" rtl="0" eaLnBrk="1" latinLnBrk="0" hangingPunct="1">
              <a:lnSpc>
                <a:spcPct val="100000"/>
              </a:lnSpc>
              <a:spcBef>
                <a:spcPts val="1200"/>
              </a:spcBef>
              <a:buClr>
                <a:schemeClr val="accent1"/>
              </a:buClr>
              <a:buFontTx/>
              <a:buNone/>
              <a:defRPr sz="1600" kern="1200">
                <a:solidFill>
                  <a:schemeClr val="dk1"/>
                </a:solidFill>
                <a:latin typeface="+mn-lt"/>
                <a:ea typeface="+mn-ea"/>
                <a:cs typeface="+mn-cs"/>
              </a:defRPr>
            </a:lvl3pPr>
            <a:lvl4pPr marL="0" indent="0" algn="ctr" defTabSz="914400" rtl="0" eaLnBrk="1" latinLnBrk="0" hangingPunct="1">
              <a:lnSpc>
                <a:spcPct val="100000"/>
              </a:lnSpc>
              <a:spcBef>
                <a:spcPts val="1200"/>
              </a:spcBef>
              <a:buClr>
                <a:schemeClr val="accent1"/>
              </a:buClr>
              <a:buFontTx/>
              <a:buNone/>
              <a:defRPr sz="1400" kern="1200">
                <a:solidFill>
                  <a:schemeClr val="dk1"/>
                </a:solidFill>
                <a:latin typeface="+mn-lt"/>
                <a:ea typeface="+mn-ea"/>
                <a:cs typeface="+mn-cs"/>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dk1"/>
                </a:solidFill>
                <a:latin typeface="+mn-lt"/>
                <a:ea typeface="+mn-ea"/>
                <a:cs typeface="+mn-cs"/>
              </a:defRPr>
            </a:lvl5pPr>
            <a:lvl6pPr marL="0" indent="0" algn="ctr" defTabSz="914400" rtl="0" eaLnBrk="1" latinLnBrk="0" hangingPunct="1">
              <a:lnSpc>
                <a:spcPct val="100000"/>
              </a:lnSpc>
              <a:spcBef>
                <a:spcPts val="1200"/>
              </a:spcBef>
              <a:buFont typeface="Arial" pitchFamily="34" charset="0"/>
              <a:buNone/>
              <a:defRPr sz="1400" kern="1200">
                <a:solidFill>
                  <a:schemeClr val="dk1"/>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dk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dk1"/>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dk1"/>
                </a:solidFill>
                <a:latin typeface="+mn-lt"/>
                <a:ea typeface="+mn-ea"/>
                <a:cs typeface="+mn-cs"/>
              </a:defRPr>
            </a:lvl9pPr>
          </a:lstStyle>
          <a:p>
            <a:pPr algn="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ولقد تعزز دور المرأة الإماراتية في الربع الأخير من القرن الماضي، واكتسب أبعاداً جديدة مع تطور دولة الإمارات، إذ </a:t>
            </a: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حظيت </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المرأة الإماراتية بكل التشجيع والتأييد من قبل صاحب السمو رئيس الدولة، وإخوانه أصحاب السمو أعضاء المجلس </a:t>
            </a: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الأعلى </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حكام الإمارات. وقد قال سموه لحظة إعلان الاتحاد :" لا شيء يسعدني أكثر من رؤية المرأة الإماراتية تأخذ دورها </a:t>
            </a: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في </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المجتمع وتحقق المكان اللائق بها....يجب ألا يقف شيء في وجه مسيرة تقدمها، للنساء الحق مثل الرجال في أن يتبوأن </a:t>
            </a: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 أعلى </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 </a:t>
            </a:r>
            <a:r>
              <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المراكز</a:t>
            </a:r>
            <a:r>
              <a:rPr lang="ar-SA" sz="23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 بما يتناسب مع قدراتهن ومؤهلاتهن"</a:t>
            </a:r>
            <a:endParaRPr lang="ar-SA" sz="23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endParaRPr>
          </a:p>
        </p:txBody>
      </p:sp>
    </p:spTree>
    <p:extLst>
      <p:ext uri="{BB962C8B-B14F-4D97-AF65-F5344CB8AC3E}">
        <p14:creationId xmlns="" xmlns:p14="http://schemas.microsoft.com/office/powerpoint/2010/main" val="1881243033"/>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wipe(down)">
                                      <p:cBhvr>
                                        <p:cTn id="12" dur="5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down)">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ar-AE" sz="3600" b="0" cap="none" dirty="0" smtClean="0">
                <a:ln w="18415" cmpd="sng">
                  <a:solidFill>
                    <a:schemeClr val="bg1"/>
                  </a:solidFill>
                  <a:prstDash val="solid"/>
                </a:ln>
                <a:solidFill>
                  <a:schemeClr val="tx1"/>
                </a:solidFill>
                <a:effectLst>
                  <a:outerShdw blurRad="63500" dir="3600000" algn="tl" rotWithShape="0">
                    <a:srgbClr val="000000">
                      <a:alpha val="70000"/>
                    </a:srgbClr>
                  </a:outerShdw>
                </a:effectLst>
                <a:latin typeface="Traditional Arabic" pitchFamily="18" charset="-78"/>
                <a:cs typeface="Traditional Arabic" pitchFamily="18" charset="-78"/>
              </a:rPr>
              <a:t>نساء الامارات</a:t>
            </a:r>
            <a:endParaRPr lang="ar-AE" sz="3600" b="0" cap="none" dirty="0">
              <a:ln w="18415" cmpd="sng">
                <a:solidFill>
                  <a:schemeClr val="bg1"/>
                </a:solidFill>
                <a:prstDash val="solid"/>
              </a:ln>
              <a:solidFill>
                <a:schemeClr val="tx1"/>
              </a:solidFill>
              <a:effectLst>
                <a:outerShdw blurRad="63500" dir="3600000" algn="tl" rotWithShape="0">
                  <a:srgbClr val="000000">
                    <a:alpha val="70000"/>
                  </a:srgbClr>
                </a:outerShdw>
              </a:effectLst>
              <a:latin typeface="Traditional Arabic" pitchFamily="18" charset="-78"/>
              <a:cs typeface="Traditional Arabic" pitchFamily="18" charset="-7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05200" y="2895600"/>
            <a:ext cx="2047875" cy="3077408"/>
          </a:xfrm>
          <a:prstGeom prst="ellipse">
            <a:avLst/>
          </a:prstGeom>
          <a:ln>
            <a:solidFill>
              <a:schemeClr val="accent6">
                <a:lumMod val="75000"/>
              </a:schemeClr>
            </a:solidFill>
          </a:ln>
          <a:effectLst>
            <a:softEdge rad="112500"/>
          </a:effectLst>
        </p:spPr>
      </p:pic>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09600" y="3124200"/>
            <a:ext cx="2237248" cy="2953167"/>
          </a:xfrm>
          <a:prstGeom prst="ellipse">
            <a:avLst/>
          </a:prstGeom>
          <a:ln>
            <a:noFill/>
          </a:ln>
          <a:effectLst>
            <a:softEdge rad="112500"/>
          </a:effectLst>
        </p:spPr>
      </p:pic>
      <p:pic>
        <p:nvPicPr>
          <p:cNvPr id="6" name="Picture 5" descr="5a-na-61728.jpg">
            <a:hlinkClick r:id="rId4" action="ppaction://hlinksldjump"/>
          </p:cNvPr>
          <p:cNvPicPr>
            <a:picLocks noChangeAspect="1"/>
          </p:cNvPicPr>
          <p:nvPr/>
        </p:nvPicPr>
        <p:blipFill>
          <a:blip r:embed="rId5" cstate="print"/>
          <a:stretch>
            <a:fillRect/>
          </a:stretch>
        </p:blipFill>
        <p:spPr>
          <a:xfrm>
            <a:off x="6324600" y="3124200"/>
            <a:ext cx="2057400" cy="2927838"/>
          </a:xfrm>
          <a:prstGeom prst="ellipse">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67603" y="2782824"/>
            <a:ext cx="8229600" cy="3160776"/>
          </a:xfrm>
        </p:spPr>
        <p:txBody>
          <a:bodyPr>
            <a:normAutofit fontScale="92500"/>
          </a:bodyPr>
          <a:lstStyle/>
          <a:p>
            <a:r>
              <a:rPr lang="ar-SA" sz="2800" b="1" dirty="0">
                <a:latin typeface="Arabic Typesetting" pitchFamily="66" charset="-78"/>
                <a:cs typeface="Arabic Typesetting" pitchFamily="66" charset="-78"/>
              </a:rPr>
              <a:t>اول جراحة عظام وكسور إماراتية .. سفيرة دولية للنوايا الحسنة .. خريجة مدرسة الشيخ زايد </a:t>
            </a:r>
            <a:r>
              <a:rPr lang="ar-SA" sz="2800" b="1" dirty="0" smtClean="0">
                <a:latin typeface="Arabic Typesetting" pitchFamily="66" charset="-78"/>
                <a:cs typeface="Arabic Typesetting" pitchFamily="66" charset="-78"/>
              </a:rPr>
              <a:t>..</a:t>
            </a:r>
          </a:p>
          <a:p>
            <a:r>
              <a:rPr lang="ar-SA" sz="2800" b="1" dirty="0" smtClean="0">
                <a:latin typeface="Arabic Typesetting" pitchFamily="66" charset="-78"/>
                <a:cs typeface="Arabic Typesetting" pitchFamily="66" charset="-78"/>
              </a:rPr>
              <a:t>طافت </a:t>
            </a:r>
            <a:r>
              <a:rPr lang="ar-SA" sz="2800" b="1" dirty="0">
                <a:latin typeface="Arabic Typesetting" pitchFamily="66" charset="-78"/>
                <a:cs typeface="Arabic Typesetting" pitchFamily="66" charset="-78"/>
              </a:rPr>
              <a:t>الدكتورة موزة سلطان عبيد الكعبي أول طبيبة </a:t>
            </a:r>
            <a:r>
              <a:rPr lang="ar-SA" sz="2800" b="1" dirty="0" smtClean="0">
                <a:latin typeface="Arabic Typesetting" pitchFamily="66" charset="-78"/>
                <a:cs typeface="Arabic Typesetting" pitchFamily="66" charset="-78"/>
              </a:rPr>
              <a:t>عظام إماراتية، </a:t>
            </a:r>
            <a:r>
              <a:rPr lang="ar-SA" sz="2800" b="1" dirty="0">
                <a:latin typeface="Arabic Typesetting" pitchFamily="66" charset="-78"/>
                <a:cs typeface="Arabic Typesetting" pitchFamily="66" charset="-78"/>
              </a:rPr>
              <a:t>بين دول عدة سعيا وراء العلم والتحصيل، متغلبة على صعوبات الغربة وحواجز اللغة والثقافة، وقد توقفت رحلتها العالمية، في مقاطعة شينجيانج الصينية لاستكمال ودراسة المواد العملية، للتخرج بشهادة بكالوريوس طب عام وجراحة عامة بتقدير امتياز مع مرتبة الشرف، ثم محافظة تيانجين في الصين، لتلتحق بدراسة الماجستير التخصصي في طب العظام. وسبق محطتها الصينية توقفها لدراسة برنامج اللغة في انجلترا، ومن قبلها دراسة الثانوية في جلاسكو باسكوتلندا، ثم انتقلت مرة أخرى إلى لندن لتبدأ دراسة بكالوريوس الطب، قبل استكماله في </a:t>
            </a:r>
            <a:r>
              <a:rPr lang="ar-SA" sz="2800" b="1" dirty="0" smtClean="0">
                <a:latin typeface="Arabic Typesetting" pitchFamily="66" charset="-78"/>
                <a:cs typeface="Arabic Typesetting" pitchFamily="66" charset="-78"/>
              </a:rPr>
              <a:t>الصين.</a:t>
            </a:r>
            <a:endParaRPr lang="en-US" sz="2800" b="1" dirty="0">
              <a:latin typeface="Arabic Typesetting" pitchFamily="66" charset="-78"/>
              <a:cs typeface="Arabic Typesetting" pitchFamily="66" charset="-78"/>
            </a:endParaRPr>
          </a:p>
        </p:txBody>
      </p:sp>
      <p:sp>
        <p:nvSpPr>
          <p:cNvPr id="3" name="Title 2"/>
          <p:cNvSpPr>
            <a:spLocks noGrp="1"/>
          </p:cNvSpPr>
          <p:nvPr>
            <p:ph type="title"/>
          </p:nvPr>
        </p:nvSpPr>
        <p:spPr/>
        <p:txBody>
          <a:bodyPr>
            <a:normAutofit/>
          </a:bodyPr>
          <a:lstStyle/>
          <a:p>
            <a:r>
              <a:rPr lang="ar-SA" sz="3600" dirty="0" smtClean="0">
                <a:latin typeface="Arabic Typesetting" pitchFamily="66" charset="-78"/>
                <a:cs typeface="Arabic Typesetting" pitchFamily="66" charset="-78"/>
              </a:rPr>
              <a:t>د.موزة سلطان الكعبي</a:t>
            </a:r>
            <a:endParaRPr lang="en-US" sz="3600" dirty="0">
              <a:latin typeface="Arabic Typesetting" pitchFamily="66" charset="-78"/>
              <a:cs typeface="Arabic Typesetting" pitchFamily="66" charset="-78"/>
            </a:endParaRPr>
          </a:p>
        </p:txBody>
      </p:sp>
      <p:sp>
        <p:nvSpPr>
          <p:cNvPr id="4" name="Rectangle 3"/>
          <p:cNvSpPr/>
          <p:nvPr/>
        </p:nvSpPr>
        <p:spPr>
          <a:xfrm>
            <a:off x="5029200" y="1916373"/>
            <a:ext cx="3868003"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SA" sz="3600" dirty="0" smtClean="0">
                <a:latin typeface="Arabic Typesetting" pitchFamily="66" charset="-78"/>
                <a:cs typeface="Arabic Typesetting" pitchFamily="66" charset="-78"/>
              </a:rPr>
              <a:t>نبذه عن رحلتها للتميز</a:t>
            </a:r>
            <a:endParaRPr lang="en-US" sz="3600" dirty="0">
              <a:latin typeface="Arabic Typesetting" pitchFamily="66" charset="-78"/>
              <a:cs typeface="Arabic Typesetting" pitchFamily="66" charset="-78"/>
            </a:endParaRPr>
          </a:p>
        </p:txBody>
      </p:sp>
      <p:sp>
        <p:nvSpPr>
          <p:cNvPr id="5" name="AutoShape 2" descr="data:image/jpeg;base64,/9j/4AAQSkZJRgABAQAAAQABAAD/2wCEAAkGBhQSERQUExQWFRQVGBcYFhgXFRcVGBcXFRcXFRQXFRcYHCYfFxkkGRgXHy8gJCcpLCwsFx4xNTAqNSYrLCkBCQoKDgwOGg8PGiwkHyQpLCksLCwsLCksLCksLCwsLC8sKSwsLCwsLCwsLCkpLCwsLCwpLCksLCwsLCwsLCwsLP/AABEIAQMAwgMBIgACEQEDEQH/xAAbAAABBQEBAAAAAAAAAAAAAAAFAAEDBAYCB//EAEUQAAEDAgQCBwUFBAgGAwAAAAEAAhEDIQQFEjFBUQYTImFxgZEyobHB0QcjQlLwFGJy4RUkM1OCksLxFkNzorKzJWPS/8QAGQEAAwEBAQAAAAAAAAAAAAAAAAECAwQF/8QALBEAAgIBAwMCBQQDAAAAAAAAAAECEQMSITETIkFRoTJhcYHwBEJSkRSx4f/aAAwDAQACEQMRAD8A83o5Ow/gHortLIKZ/A30U2U4plQwD2uRBC0FHDqLMrALejlL+7b6Jz0dpf3bfRPnPSN1CsaYptdABkkjcdwVB/S6qdqbBafxG3PhZOw3LbsgpD/lt9E9XIaNvu2+igybOatetoeGRpJ7LSNo5k81oMVT0gF1gN1LbsrdAL+gqX9230QbNMCxj4DQLCw7+7yWwLgNw4SY9knzMTA7yo6uGa4E6mxzkR6p2JMx2W4Rhqw9oggkTEWj6rV0ejtAgfdM2HBRUMpDqgMy0e88PEI7TeALwNwPJVYNlGn0Zof3TPRBMRk1IExTbx4Lc4dkgFZrE07nx+aQkwA/LKf5B6KI5dT/ACBFqlNVnNTKsonL2fkHom/YGfkHorhC50oGVf2Bn5B6KrNH8o9ETIV3oj0VpYqk99TVIqFo0uiwax23i4pN1yABHUch5grTUcho6W/dt2HDuRql9k9B3/NrCf4D/pXXURYbC3pZCafBLZnsZ0bplvZY1schvbZZ54ogkFtwY25Lf1KdivOMT7bv4nfEqJq2b4VqTsmmj+X3JtVH8h9y5wmFNRwaO6fCQJ96VbDxULBJvAny3WdK6tm+hDxR/uz6hMi9Do4HNa7W4SAYgWkTCSxefEv3P3DTEEUcRpLHss5pN/OfmvRclxwrMDhvseF/BeY4dt+a2HRisRUaBsd12UcDQP6Xu04x14ljL+To+EeabLCdFJ/4myR6kQe5d9OWf1rvLaf+oJsNFNjQXC3OBxRsU4txvwXctwTaJNVg7UERPZgkTby5rRYasajRq4Cbc0CpOmmY/V0Xys2HgiiLLb2gR3qsRMiBbaysV7QO8quHRqKUvkNEzKIE+9PRoWJjiY3sFI2/d+u9Ki/suM/m4WTQBLDN7I8AsxiG3K1GHPZHh8lmaqARQqtVV7VeqNVZ4TGVHBckKV4UaZRHU2Pgtd9ltKcLU/6zv/XSWSreyfArdfZZQjBE/mqvPppb/pUS4EzaYZkLElq1lXOKVM6XPAPAe74rL6VMBNNFLH1dDCd9h6mF5rW9p3ifiV6LnfsDxXnVTc+J+KnVc2vkjtwR7LJMJiSx0tAJiLgnv4EckjiianWQ2ZB2MSPP5qzlLmBxLt4OnexDXEkjiICbBx10uLXRJBjsuMWtFh5cEm1b28GxYbnlaLMEcOy//wDSS0FIw0aQNMCLjbgkuHqx/h7i2MPSMH9bLUdHanbb3oQ3DhG8lZ2wV6tHmMj6ZU2mvJB1RRIN40jresHKZNM+RWdzZlxP63Wg6TicUP8ApN/8noJmrey39cSklvZqpdmn53/sN5RiQaTQ6R2ReAfmtBgbWB4b7LF0B2aP8IWwwtz5D5JsyLbnSVDiKzQ0kkCLknaJ5rqoIMnb5oVnVMvpODbmWmJiQHAkecJiC2HxrXjsOB84U7awDXTAF4Mje/BYXAF+sOg7m0GT5KXNnuFRpIOm/CQ1xgeXH1TUVqoHaR6Phqg0i82Weem6HPPVPBmA63mL+9O5S1ToIleoqrwrdWpANpNo9VV4IKK9QKEhWKgULkDIMR7LvAr0T7NWf/HUjzdV/wDY4fJed4r2HeBXpX2fs05bh+8PP+ao8/NTLgGRZrlFVztWqGgbdwJPPdREI5i6xIdHAH4IKpiqFKTfIIz90MHmvO6dMuMAST/uvSs8YOpeeQWAwA27E7mdBdsDb4eCzfbKT+h24H2CwGWGqCZgAtHqQHe4qKlgy6poG8kXMWB/WyfC45zC28tBmJjcQb+aWFxYZU1xNyR3Sb790jzTevf2NznE4djXubrHZcRdpmxi6SvnMmG5NWeMCnE90hJJOXp+f0G41MIvlIv5oVTCL5a2F0nlMF9Mq564AEx1TDa343D4IPWP3NPz+JRbpZRc6uIBP3bdgT+J/JRYXBB1FrXtcCCebTck7EfJBXCO8NhvuqTiQLDiD335FaTBVOIPD6IVRoAU9I2AgTfbmiWWDYDl9EMktVX2PkqWIP3b/L3lX8QIaedlWLJaR3t+KiQIG4CkQ4EjZWMRUlhHeSitDDCFy7Lmn8Iumhsl6P09NInmfkqrkYpMDWQOAQdyBIheFA8Kw9QuCCitUCgcFYqKBwTGVsd/Zu8F6F0Rxw/YKDWh0sptBkEAk37M7jvXnmYf2bv1xWny/Mn0MupOYRqDGm4tHKAQplwJmobjPu3czqCpIFl/TFtd4p1KTm1XGA5sOaYE9okgt27/ABR1CEwd0hdGHf4LCYOn2WkAau3cg8O8bePBb7OaOqkW8156a7qfZLYIBG5BvxWUt20vzk7cG8PuWska2LluzjcBxabAGOAifUKPJKLTUJdEN2vEkzHlAPqENhJDhd78m4Y/oLV2usDNV9MRpm+mNVo2SQh1ySbk7nmUkVP+XsOw1hBJRvCMQnLmI1Qaug8lgTpHiHNrt0mPuxy31OnfuXcl1NrgZdpGrjfiqnTAfesP/wBcejv5pdGh2Kg/eHvCPA68kj8U8CIHoefiuxj6gEDT6E/NNjarWWJvYx5hVnZszkfcpuxpFn+kqv7vk0j4lFcsqOdTcXGbti0cUA/pBruYWjwsdXa47PxUsYSw5sFYHDuVXDmwVkFNEsmc6x8Cg5RVxsfAoSUxI4coXKZyicEFFeoFA5WKiruTAp5l/Zu8viFoabf6jRH7lL5LOZsfuz4hE34PEOpUhTe7ToaS0taNJ4QQJt48FE+Bor5JQcMY21pff/NEHZblZXIcpqU6zXPuYdJO5JButSiLsU+TmoyQheJydrjcSi0pAolFS5CMnHgymO6LsIJb2ShuD6MOdOox4LePZIgqNmHA4KND8M3X6h0Zf/hBnM+pTLX6O5JPQ/Vk9eRicr2Riks5QxhYXBrQQCQO1vBttKMYLMA4DU0tPgSPWFoYyQG6Y+3T/hd/5NUXR/EaadU/lg+530U/TCmS6mRtpdeLC7d0Pylv3OJuD2Btfg9PwNcFKtXLjJMk7qOUkkyhByMZJmxaerN2uIjuIPDuKDwnZU0kHkQfS6APR8PUkBWWlDcA7sjv/RRFjlCIZK51j4FDERfsfAoaSmCOHKJylcoigZDUUBU9QKu4JgDs7P3RXpDKOmm0RsBt4LzbPf7Pz+RXptUktbHIfBZZeENFRoupVwabhvHquk8fApDwkmlOVZIgnlNKUoAdJNKSYHn1bO6ZJhhF/wBcVyzOmjZp9UF1JakytKC+Pz11SNMgDhP8kMrZu82nuP08FG6pZRhjRc6jzAIb6G/wSLihtaTXynFTwkI7l+XVMU0OqVnaZOlu4tawmG7ckN0OgPSwr3TpaTHL6cVBUtY2WhxXRTSAOubqJsHmAd+PPyWhy3oXSaymazxVmHDSTokHgfxcr+gWcsqitTKjDU6QKy2tXgxTYI2l+/hAMIll2bCo40z2ajd2zNuY/XFHm06XVlmHawVAYszYn2RexG/grfUsp0gHlzyJlztIDiBe5cAOG4WKzr0K6LBJdY+BVAojl724ik91Nr5adJGqm8EkSILXfH3rPZjjKtIw+i5hO2r5EWPqt9RjoaLzlGUDfmdV3GPAKB+s3cT5mPiix6QxXxTBu4eqpVMzZwk+SHaW8XtHnKlb1PAueeN2ge6SE0FUR5hius0tiBI99l6f13ZF+AXmYc0uaAwDtN5njzK3rqtkpxbom0WzUlKVVwtWSfBWU4qlRLdnUpBME4TAdJMkgQ6dcJ0xnkSdMkqLGfsoC29lYfso+uiyTGiejQPGADxJA/38lfpZvUDG06Q2tIEmZmRO3mFXo0B1JeRe/PgYR8Uw1jRsGtufAXPzUT2qw1LwNlGDeWFj3j+sMa4OB1BrWVNVQv8Ayua1j7barFbjIcM14paB91HY4wwWB+ayFLKwOqJqOpUqtN1OXN1OipYNcG2EtMkzaDxXp2T0KeGpNpgkwA1s8haSVz5FGaTvY6o6ouqKlWjpa8BhN4EAiYm/f/NBsdh+qo9ZWiJHZO53sBxNtvHaFrMcwdgzG8d54+5Uq+T08Y0daDDHmADE20mbd5WHRi5dzN45nGLSXIMy9pFFoaOy4SW7aASDI2m/E81Tzpwc5rH021GgCC6ZvOxFh6LTZnl4eH6ezEaidoA2gcgFDltBr2lwhzBaN/cduCNEndP6MS0xpyVoxuH6GitUilVFNhH4ml5a78oAIDuN5G3FbbJeidDDQWN1P/O+HOvytA8ggWNzF1KqQGgN1RpADbcOE7LS5PmGsBrpndpP4h3n8wW36fMpdr5M/wBRgcO5cMIGmOQVHMMno1hFWkx4/eaD6HcFQZv0vwmGOmrWaHcWtBqOH8TWAlo8UPp/aJgXGOu0zxfTqMb/AJnNAXWcoJzf7OaTnB+Hd1TgQdJlzDHAcWnvkjuQ/FUnNJa7skc1uaeJa4B7HBzXXBaQQRzBFiq2b5Q3E0+VRvskWJHFpSu+SZQvgxuWiCdThcCOCJSstm+FhzQ3U6BxvEngqLKj2bOc3wJCjWLQbdILIU84rN/GT4gH4hW6XSSoPaa0+oKNQaTSwkglLpO38TCPAgqyzpBRPEjxCrULSwikqv8AStL87fVJGpCpnlicLjUnYC4hrQXOOwAJJ8AFoWEsjyc4qo6m1waWsL5ILti0RA/i37lrsr+z7DtMVXur1ILi1ssY1gIBedPaPEATf4Eei72YXC0m1HspuILiXSDLyXR4AQJ2nbdEsBSo1TUrMqkuMNcdZgAQWtiwiCDtxnckrmlOVtrj88m0Yqtx6mS4J1PQcOwc4Bp279JBk24270Jq5ZSpvYRADjAaTqMBpsJuTafJH2YOm0jU4kfrzA80sywrS5rmsa4gFsiNQabwDwE3XO5Sl8T48GqhGPC9inm3R9lbDGCRZrhMGIILrd4kea5yHO318Q5j9IbeOEAGA3vJJKLYPNGVBUo7PptMgiBBs2D6DxQXOOjbi6iaTWiNXWPBjtS0tdz4H0709Maqtqs1jJvnng0eY/d0i43cPZ5dohqr4PMHii10m9QjvgQSAmqvNZrqY4iZvYhwPyRHD5ezqmMM2uCOBN59SsdMsm8OK9zpi4Y1WRb37EWe4pwoNabF5Idbhv8ABLJKWlkchfvm8qpVe+rV0F0ua4zaLNKuvxZbDtN3jbuHZEctvene6n4M2qvGd43K6b7uaJ5qlmWGIaNFi0WAMAj5IbmebVKWJq1KrnMoUuxTYZa2s4tnszZ5322I7kQx+MD2McZaHUw7QfaBcJDXDncLaaik3RhvsrPHekOBOHxFSnc31AkySHEwSeJ3nwQ3rztwWy+0PL/7OqA63YdI5gFpnxBHmsWurHLVGzknHS6C2R9I6+GM0nnSD2qZJLHDjbge8e9ew9Hs9ZiaTa1M9zmndrhu099x5ELwyk6CtP0Ez84d9WmbseNQH7zYHlII9AraslOgr0vrFuJdG1+G0ucYQduYHl+vNXsxxBe8uduZJ8SSSqhaFp0ovlHN1HZ03HMO7Qf8Me8LoGkeEHud9VAaAXBw3JS8C8MtZmWHYVvAnzH0URwh5j1UXUEbfROKjxz+Kh4H4Zayryd/sp5JLj9qd+gko6Mx9RBTJfsoquIOIcGjfSwyfAuNhysD4rY5X0bo4eIZpE2Ag6o4uPHzKMZZUeXdufPn4cPFRZlmelxgi3ISfMkQPeuSc1OKnL+v+HdHHKMtMefzycZ7hmGlqqBvViCQ5ocP3T2rA/VUMvzbCyGAdXf2dGkTsC60Dh7lVzbGOq3dXFJoggNvbYm3aJJPDuVKjgKlQOrDq6jGki4IqPgzDoAmoQQZE78YW8Fq7kzJ9qpo0NXK9DiXSQeNjMrjERIaTPlBZ4Ebqt0axM1XFxqMbEkPcXMmeLn3B8Cpc1xDGPAc4dqdLjsR/ELeq5cuHp/Ajqxz6j72C34SnUrPbT1Nqy0tfpADnBsgTxMQT3AclpadUBoY65kAxwIj6+9LAYWbObpIG45xF+/vXRw/Vup6m6g5xGsH2XaQW6gbwdMTzi3EXFSaozdJg8Ncxpja9ztfh52Hmmw+cRUaDDQ2GuniYj6Kz0hxgZRdEaS1xJkTbcjhxnyQtgbUqOcfYdpcCRuC1sX8VnpeNVB+aOjWsjeteLLuGxlLrMQ8vDS5zRPFodAFhcTdc43pGym2o1pBxBDnUgROloHtOOzQAJkwJsgGa4J7Xte1rXOcey12rSRTkTVhs2c6REzA5qHDsqUzDmOeN3OcWAF8nUWtEnTEAariO9bQh+4ylLU2cZWypU0uqtNUB86qjyQDGl2gGdThBE7AjuW2p16YpknSwGQHeW5J8lkcNnuuk2Aw1IiQZNrHsmCPCBCDZ70hfTBY8AVCOyAZ3tJB2HxTUckp3LgUnjUNrssdLekrHtdRonrN2uLmkCCRsHbmdjwhYsYIjdVm1iDM3SNYniuuMFBUjhlJydssl7RspMpd9+D4/BUaLS4gASTyRihlL6eio4QNQHeCZ39QqtJk6W06DFY3UUKR65XSlscNjJJ0yKCxgU8pQkigsZJJJAz1ivjOrLi9wA3eXSAJtAI47BZWpm9AkPdRquc6dDXSxjW+zPHczeCZHBa/OA99OKYY55I9skAd9t45IZlVIs0tqRUIJdrLfZt/y+TZHPivMSUH3fY9W3JbGfxgpF3U0sOQA4EmXF07eUXsZUmYZY2lDnCrEQ0U2TfeTPHvkLRPzANPWOhx2bDYA4ncKrWzfFVGnRRaAOIJkDx0wOE3Uuep2n9jVJxVULD0K9em1tSm00QQO1rp1YGzrSNXu8FVxuXmkCxtE1GapmqQQBAB0ljwR4EeiNYfN3hmg0KtRwF9FN0Hfi6AhGOoNrgmtQxNJrJLS9wYBNzpBJHnCuUnWoiMVdMOYbFUxQBaWs0ss0uB0xYAmbjZR08d1lMgwSC0GNrkXHhv5LI1q0aWUcUC+nOqnVax/WXJIc4Cx4WgRyUmJxT8Meso0yaFUnrGGTpcBpIa4eyCO0P5QpdvyaUl4DecCkaTqTu0duI3IBg7bfBBsvrNbQZpLiKZDAXATqHtagP3XMUrcM59osTcOG3G44hAcBh6lFz6NbUGbsnxcBB59kGPBYxk3jdqqOieOKyJJ3aNU5+og8ALHnNyVBiriFXoVtLQJJH4SfePWVBicbwkd91tFOiE1RDlnRul1pqx25mxIgnciOd/VZPpxQnGvi/ZZ5WM+UfFbzB4lzQ3sDSRLTNyDxI/UrP4nDgYp7i25F5uCJLbcx2VqrW7MJaGtK9THHIKoElpA9Z5bc0VyPou1zmmq7c2aNiRwJ+S1lPCsAMQAbkR9PFc0W6XgwNI2N/0P5qHlb2LjgS3KNPDuEhmlsm/ZE+Rm3oU+ct+5a21nsAF9RMi44QOPiiGIeA9zgbW/QVmllPWmm6oJDn2EkdkMcSbcCY9Cox7yHm2g0jLPF1yQtbjug7rmk/Vb2XWPgCLLKvYQYMg8jY+BHBerFqS2PBlFx5OITFdLlWSMkU8LlIYoSTSmRQHo1bGVS5oIN4tpgb8TxClw9F9ZrywNJkSGQTB4WNvpKvZd0Op0rFz61QtAqve95aRYkCmSWgkjxAO6N4RgpuaxjQ1vIADgvM/xU/iZ7PXrhIzuXdE6znAvLWNF4jU6eFtgPM+C2mFwYaAAPgui5dNK2x4o41SIyZXkdsk6ruUdbDAiCAfESpQ5M6oVZmZvHdGqBqmr1bG1gIa7SJ2iZ8DE+KA5pSNENa7S1jtg3cPAJiNjIn0K2WY27SxXSyqQ7DECdTqjiYJuGaW/wDl7ljlgmjXFKnQLw2YOpva1w7LybkxA4+PA+q4xlTW9rZMsJsY7YIiD4j3wgee457Kmsw7sMJBtpaHP7QHO5HmJ2Ct4fGVS/ZrmEN03hwn5BYQT2Vm85Ld0X67mvY0MDpaYAgyZuVYwvRoOc11QzFy0C0i4k8Vey7D8/0SidJvD9f7rqjGuTm6j/aQPw41DyHgFQzXJRUa4i1SnJb3g3cDzMXHfPNFtMFW6bbE8Tf6KmrVErZ2eduediPNcVarwbG3gj/SHLur+8A+7cb/ALpPwB/XBZytjQ0Q0+Qv6LjcWmd0JqrLOWYJ1WoNQJEyZ2AG9uHJbQt1EOiIsP8ADb/Uh2QYIso6n+06J8t78bmPJaB1Lst7vn/OFvGNHLknrZzRKz3SvJRUpOqMb94zaBdzZ7Q74Ekcbd60DDc+HzKThsOQ/wB1onTtGUoqSpnkDKgIkGQdiEiVp+mPREjViMMDrEuqU2izxN3Nb+YbnnfishhcWHtkfr+S6YT1HFPE4k8p1wHhdSrMhJJSkgD3sMgR+inwrLl3p5KGhWJYBx2+pVmm2AudnoEpUjVE0rsOSGSyo6hSc9QPqJAV8TWkx3fEkLIdMJYKdUzopNl0btmWyeYv7lqXtJdbgPQSfqsX9pGbCjhHRdz6tMMEwYpubUN+UMI802hmSzDN6b6jXhsuLR1bjcA9ow4TsZAjhurPR3Fio+ILXjU57Tw1OJAbxIvPdIXYw1OoKbqTBIPWCLTIIvzB1T6KzkFMftdQdVcAa3yOzIlrY4zb0XMpXPTX3N3GoXZq6DYCsNTU2/ruTli3MUSVGyJVjBvBseO30UNEyITAJgWK2G3BuDuDxWY/4WbTq6gJbchvfy8AtAzGOiDBvGyZ7tTg3c8fBS1Y02uDs0uyOAEW+AVh+yaq3tNaPE/JPVOyYimHw48gPmSnbU3JVXF1AJP73jsosbiiKTnDcD070MC++oGkanATYSQJ9V590v6N9VVqYin/AGdQt1tAADH7ahHB2/iTzWNzLEOq1HOqEuOp3tXi+wla3oF0jJqDCVyH0qgIZqvDonQebSAd9j4prtdmcu5UAF21y3md9DqVRs0AGPHIAMd3EDY94WCq0i1xa4EEWIO4hdMZKXByyg48nUpLiPD1SVEUe9YNw1H9b3KvKnhqUPPJW3OXMdw8pNcoy5c1KkDxQMepWVJ2Mg9y5r17FU5JRQFjFYl0aKftP58LfReP9P8AO24jEwyDTpamtI/E5xBeQZuLNHkeaMdP+lT2v6ii8tt96WxJnZurcSLmCDw2WASYmajoPie0+kXHYFjbREnXHH8tluKBg27l5x0QP9bZeLP87bfrkvRMFePFAIMuEC3BdtIcO9dMMhQ1hFxv8UijrD1O138fr6KasIJVEVAXCOY+iIYq4nmEAQB0RPAKfB0oMnc3Ko1S+bC3qrdN7rAiCbIAt0rku528gq2KcZnh+u5Ww2BCp4urYwkAJzOuGimCQC55iTEmCYHMxJ8l050tLT7JEdxBWW+0ytagzkXPtwjsgg8DfdVsj6Yg0xTxDoc02ebBzd+0Yhrgee6ZNgvpR0bdTcajbtO/17j8UGwtCAKmpocx7XNYfadocC6PygWuvYsNQa4bAtI5SCsb0v6JwespCCPdxj+H4I4Bo2uT5qzEUWVWQA4XEglp/E0xxBsg+cdEGVq3W6y0OjU1oEkiQSHE2tHDgeaw3RzpG7C1NQ/s3GKzDsDENeJ9kgxJ5TvAjb4rNarrgtb3AT7yfkoc+mUodRA2t9n79R01WhsmAWyQJtJm5hJH25u2PaHmRPmktOq/UjpL0Nu2yYuTSmcUyhVHWUFatslVrRZDcTibx+uOydCOnHUbbBAul3SduFpQ2DUdZo7+Z7lNn3SJuGo6nW4Nbxc7kP1ZeRZnmL61R1R5kn0A4AdyTAr1qxc4ucS5xMknck7kqIlMSuXOUiNT0OwzC2rULZe1zAwx7MtcTHInbwW3yl86f4kD6K5P1OHbrnVW+8IuNNhoEHZ0G/8AJG8kZDy3k4n/ALR9fcmNB9tiuqjJTLtqkooOp6XSRHer9YjQL8IVbHuJEDgQfQgqF5uOHH0umBcouBVjDCTqPgPmUJi8iRKKNbYDZo4cT4oAlrVgBMoXiavZ7yVzjsaJtsPeUP68l0ubsJvYC0goAxv2h4rVig0H2GNB8TLvgQsurub5h11erUsQ5x0/wizD/lAVOUEM2fRbpUC1lGs4MLQGseTAcBYBxJ9ra/FaX9tBeRIc2IdeeI3Xk5Cu5Hm37NVNTTqBaWuaLSCQZHCRFp5lA7CuaZI11WqWW7RAHCIAgjiD81eyLMyW9VUs9lhJMuaALmdyPfY+HNDMWVnl9Mu0mJ1CCHQJB+qodJKjab6ZbIqAarcGk2B7zcxwB/eXPJOTcTdNRWpB4kJIC3pDa7XTxiI8pOySw6U/Q06kfU9xeFyallTZnLDxhcjGscbFenRyCrg+aDY7NqVBmus8MEkNB/EQJgcTxsOSsZjnbGskGRMDm493d3ryPpdmLquI1OtDQAJkC59nklfgdOrK2e52/FVnVHSBsxs2Y3gANp4n/ZDXuXLnqNzlJA5KJdHMq/aMTTpxLZ1P4jQ27gfGzf8AEhtNsr0L7OsHFKpUA9p0A8YZvf8AiJ9EDNPjcMS4ERAFlxgQW14tOmfiPkliXVdmENJ5jYRuOd4t4qrhqb6dZrnPL3aReNIsTqAH+JVWwlyaDrnjdq4diyPwlWmVQUtCkspU6uoiLX4/NddUdZA3HE8AV1isS1vCXcB9Vx1znHf0/XzQgL4YAPDih+MzERAKd7SbOv6qlmNZlENe5p3gQUATYbCT232A2HzKA9Ls0c3DP0TL9yLFrXGJ9PiiH7YXtnTYi3a1EA+W6q1m067KlFwc3rGaQbTa9j+bj5KNcfUp45Lejy7rEhUT4zAVKT3Mc3tMMGLg8ZbzBF1UNSFRkXOtXDiXEBu5sFHhsO6o4NYCSeQJ+C0+XdEagBcSGEA9on2TFr7fHvjiBzsE65FChTp0x94YDQBJncmOJXeHwbBq1O6yrFrHTqO8nckR8OSelnDtFL7sdc0gucO0wgCNOnTsTciQLm541nGoZcYbeeDfRrRAHcsV2r5nS05/JE56K0nXLKkm5hrYveyS0NDHNDWjkAPcko6rM9IIwOcVXUKLnOkuY0k6W3Okdy7GbVdftbNcRZu4FjsmSXXZmA6mZVC90u9w+izeb1iahJPAfNJJZ+TafwoHueUweUklRiSF5C9C6LZlUbh6YDoGgcG8S6eCSSaAIVM1qSO1wP4W93cqrc0qF0l21hZvLwSSQBO7OKo2f/2t+id+dVju/hyb9EkkDIMwzqswdl8dqPZbyB5Kxhs4qmZfy4N4z3JJJGj+FEzM5qmRr227LfogGc5pUfVAc6QA6BA5juSSSlwTD4gecxqBhIeQYcfTay5y3Pazm0iX3JvZvJ3ckks0kdMm6f0O+kWIcTTJN4ImBwNkHNU38+ATJLpT2POlybLo8dNMEASWBxOkSTbe3uVDFZrVfVIc6Q2IECBO9ohJJYyOnF4I8XmdSfa9w+iHDGvdVaC6RfgI2JTJKUjXI3QIxnSCuKjwKhgOdy5nuSSSV0jns//Z"/>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07975" y="685800"/>
            <a:ext cx="1901825" cy="20303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654427199"/>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circle(in)">
                                      <p:cBhvr>
                                        <p:cTn id="22" dur="20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circle(in)">
                                      <p:cBhvr>
                                        <p:cTn id="2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362200"/>
            <a:ext cx="8229600" cy="3886200"/>
          </a:xfrm>
        </p:spPr>
        <p:txBody>
          <a:bodyPr>
            <a:noAutofit/>
          </a:bodyPr>
          <a:lstStyle/>
          <a:p>
            <a:pPr algn="l" rtl="1"/>
            <a:r>
              <a:rPr lang="ar-SA" sz="2500" b="1" dirty="0">
                <a:latin typeface="Arabic Typesetting" pitchFamily="66" charset="-78"/>
                <a:cs typeface="Arabic Typesetting" pitchFamily="66" charset="-78"/>
              </a:rPr>
              <a:t>قالت إنه حلم داعب خيالها منذ نعومة أظفارها، وإنها تساءلت في طفولتها عن كيفية العمل في هذا المجال، موضحة أن دراسة الطب من أحب الاختيارات في حياتها، حين حصلت على درجات مرتفعة في الثانوية العامة عام 2002، وفضلت الدراسة في بريطانيا، بهدف تحقيق حلمها وأمنية والديها </a:t>
            </a:r>
            <a:r>
              <a:rPr lang="en-US" sz="2500" b="1" dirty="0" smtClean="0">
                <a:latin typeface="Arabic Typesetting" pitchFamily="66" charset="-78"/>
                <a:cs typeface="Arabic Typesetting" pitchFamily="66" charset="-78"/>
              </a:rPr>
              <a:t>.</a:t>
            </a:r>
            <a:r>
              <a:rPr lang="ar-AE" sz="2500" b="1" dirty="0" smtClean="0">
                <a:latin typeface="Arabic Typesetting" pitchFamily="66" charset="-78"/>
                <a:cs typeface="Arabic Typesetting" pitchFamily="66" charset="-78"/>
              </a:rPr>
              <a:t> و بسبب والديها </a:t>
            </a:r>
            <a:r>
              <a:rPr lang="ar-SA" sz="2500" b="1" dirty="0" smtClean="0">
                <a:latin typeface="Arabic Typesetting" pitchFamily="66" charset="-78"/>
                <a:cs typeface="Arabic Typesetting" pitchFamily="66" charset="-78"/>
              </a:rPr>
              <a:t>اللذان كانا يلقبانها بالدكتورة</a:t>
            </a:r>
            <a:r>
              <a:rPr lang="ar-AE" sz="2500" b="1" dirty="0" smtClean="0">
                <a:latin typeface="Arabic Typesetting" pitchFamily="66" charset="-78"/>
                <a:cs typeface="Arabic Typesetting" pitchFamily="66" charset="-78"/>
              </a:rPr>
              <a:t> منذ طفولتها  </a:t>
            </a:r>
            <a:r>
              <a:rPr lang="ar-SA" sz="2500" b="1" dirty="0" smtClean="0">
                <a:latin typeface="Arabic Typesetting" pitchFamily="66" charset="-78"/>
                <a:cs typeface="Arabic Typesetting" pitchFamily="66" charset="-78"/>
              </a:rPr>
              <a:t>,,اما اختيارها </a:t>
            </a:r>
            <a:r>
              <a:rPr lang="ar-SA" sz="2500" b="1" dirty="0">
                <a:latin typeface="Arabic Typesetting" pitchFamily="66" charset="-78"/>
                <a:cs typeface="Arabic Typesetting" pitchFamily="66" charset="-78"/>
              </a:rPr>
              <a:t>لمجال جراحة العظام أشارت </a:t>
            </a:r>
            <a:r>
              <a:rPr lang="ar-SA" sz="2500" b="1" dirty="0" smtClean="0">
                <a:latin typeface="Arabic Typesetting" pitchFamily="66" charset="-78"/>
                <a:cs typeface="Arabic Typesetting" pitchFamily="66" charset="-78"/>
              </a:rPr>
              <a:t>د.موزة الكعبي </a:t>
            </a:r>
            <a:r>
              <a:rPr lang="ar-SA" sz="2500" b="1" dirty="0">
                <a:latin typeface="Arabic Typesetting" pitchFamily="66" charset="-78"/>
                <a:cs typeface="Arabic Typesetting" pitchFamily="66" charset="-78"/>
              </a:rPr>
              <a:t>إلى أنها مرت على العديد من التخصصات، لكن لاحظت ميلها ومهاراتها في هذا التخصص، حيث كانت المحطة الفارقة فى حياتها العملية، أثناء عملها كطبيبة امتياز، حيث وجدت نفسها تمتلك من المهارات في الجراحة بشكل </a:t>
            </a:r>
            <a:r>
              <a:rPr lang="ar-SA" sz="2500" b="1" dirty="0" smtClean="0">
                <a:latin typeface="Arabic Typesetting" pitchFamily="66" charset="-78"/>
                <a:cs typeface="Arabic Typesetting" pitchFamily="66" charset="-78"/>
              </a:rPr>
              <a:t> عام </a:t>
            </a:r>
            <a:r>
              <a:rPr lang="ar-SA" sz="2500" b="1" dirty="0">
                <a:latin typeface="Arabic Typesetting" pitchFamily="66" charset="-78"/>
                <a:cs typeface="Arabic Typesetting" pitchFamily="66" charset="-78"/>
              </a:rPr>
              <a:t>ما يؤهلها </a:t>
            </a:r>
            <a:r>
              <a:rPr lang="ar-SA" sz="2500" b="1" dirty="0" smtClean="0">
                <a:latin typeface="Arabic Typesetting" pitchFamily="66" charset="-78"/>
                <a:cs typeface="Arabic Typesetting" pitchFamily="66" charset="-78"/>
              </a:rPr>
              <a:t>لذلك,,وقالت</a:t>
            </a:r>
            <a:r>
              <a:rPr lang="ar-SA" sz="2500" b="1" dirty="0">
                <a:latin typeface="Arabic Typesetting" pitchFamily="66" charset="-78"/>
                <a:cs typeface="Arabic Typesetting" pitchFamily="66" charset="-78"/>
              </a:rPr>
              <a:t>: دعمني في ذلك حافز معنوي متمثل في والدتي، التي تعاني من بعض الآلام في المفاصل، وكانت تردد دائما بأنني الطبيبة التي ستعالجها، واكتشفت أنني وجدت نفسي أحقق الكثير من الإنجازات والإبداعات، وأشعر بسعادة تفوق الوصف عندما أستطيع بأمر الله سبحانه وتعالى أن أساهم في إنقاذ حياة مريض أو شفائه، خاصة إن هؤلاء المرضى على قائمة اهتماماتي، لأن المسؤولية تقع على عاتقي لمساعدتهم على مواجهة حياتهم، بسلام بعد إصابتهم بحوادث أو عيوب خلقية وغيرها من الأمور التي قد تؤثر عليهم، وتسبب لهم إعاقة أو تشوهات</a:t>
            </a:r>
            <a:r>
              <a:rPr lang="ar-SA" sz="2400" b="1" dirty="0">
                <a:latin typeface="Arabic Typesetting" pitchFamily="66" charset="-78"/>
                <a:cs typeface="Arabic Typesetting" pitchFamily="66" charset="-78"/>
              </a:rPr>
              <a:t>.</a:t>
            </a:r>
            <a:br>
              <a:rPr lang="ar-SA" sz="2400" b="1" dirty="0">
                <a:latin typeface="Arabic Typesetting" pitchFamily="66" charset="-78"/>
                <a:cs typeface="Arabic Typesetting" pitchFamily="66" charset="-78"/>
              </a:rPr>
            </a:br>
            <a:r>
              <a:rPr lang="ar-SA" sz="2800" b="1" dirty="0">
                <a:latin typeface="Arabic Typesetting" pitchFamily="66" charset="-78"/>
                <a:cs typeface="Arabic Typesetting" pitchFamily="66" charset="-78"/>
              </a:rPr>
              <a:t/>
            </a:r>
            <a:br>
              <a:rPr lang="ar-SA" sz="2800" b="1" dirty="0">
                <a:latin typeface="Arabic Typesetting" pitchFamily="66" charset="-78"/>
                <a:cs typeface="Arabic Typesetting" pitchFamily="66" charset="-78"/>
              </a:rPr>
            </a:br>
            <a:r>
              <a:rPr lang="ar-SA" sz="2400" b="1" dirty="0">
                <a:latin typeface="Arabic Typesetting" pitchFamily="66" charset="-78"/>
                <a:cs typeface="Arabic Typesetting" pitchFamily="66" charset="-78"/>
              </a:rPr>
              <a:t/>
            </a:r>
            <a:br>
              <a:rPr lang="ar-SA" sz="2400" b="1" dirty="0">
                <a:latin typeface="Arabic Typesetting" pitchFamily="66" charset="-78"/>
                <a:cs typeface="Arabic Typesetting" pitchFamily="66" charset="-78"/>
              </a:rPr>
            </a:br>
            <a:endParaRPr lang="en-US" sz="2400" b="1" dirty="0">
              <a:latin typeface="Arabic Typesetting" pitchFamily="66" charset="-78"/>
              <a:cs typeface="Arabic Typesetting" pitchFamily="66" charset="-78"/>
            </a:endParaRPr>
          </a:p>
        </p:txBody>
      </p:sp>
      <p:sp>
        <p:nvSpPr>
          <p:cNvPr id="3" name="Title 2"/>
          <p:cNvSpPr>
            <a:spLocks noGrp="1"/>
          </p:cNvSpPr>
          <p:nvPr>
            <p:ph type="title"/>
          </p:nvPr>
        </p:nvSpPr>
        <p:spPr/>
        <p:txBody>
          <a:bodyPr>
            <a:normAutofit/>
          </a:bodyPr>
          <a:lstStyle/>
          <a:p>
            <a:r>
              <a:rPr lang="ar-SA" sz="3600" dirty="0">
                <a:latin typeface="Arabic Typesetting" pitchFamily="66" charset="-78"/>
                <a:cs typeface="Arabic Typesetting" pitchFamily="66" charset="-78"/>
              </a:rPr>
              <a:t>د.موزة سلطان الكعبي</a:t>
            </a:r>
            <a:endParaRPr lang="en-US" sz="3600" dirty="0">
              <a:latin typeface="Arabic Typesetting" pitchFamily="66" charset="-78"/>
              <a:cs typeface="Arabic Typesetting" pitchFamily="66" charset="-78"/>
            </a:endParaRPr>
          </a:p>
        </p:txBody>
      </p:sp>
      <p:sp>
        <p:nvSpPr>
          <p:cNvPr id="4" name="Rectangle 3"/>
          <p:cNvSpPr/>
          <p:nvPr/>
        </p:nvSpPr>
        <p:spPr>
          <a:xfrm>
            <a:off x="3762233" y="1752600"/>
            <a:ext cx="5163403"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SA" sz="3600" dirty="0" smtClean="0">
                <a:latin typeface="Arabic Typesetting" pitchFamily="66" charset="-78"/>
                <a:cs typeface="Arabic Typesetting" pitchFamily="66" charset="-78"/>
              </a:rPr>
              <a:t>اسبابها لإختيار مهنة الطب وتحديدا جراحة العظام</a:t>
            </a:r>
            <a:endParaRPr lang="en-US" sz="3600" dirty="0">
              <a:latin typeface="Arabic Typesetting" pitchFamily="66" charset="-78"/>
              <a:cs typeface="Arabic Typesetting" pitchFamily="66" charset="-78"/>
            </a:endParaRPr>
          </a:p>
        </p:txBody>
      </p:sp>
    </p:spTree>
    <p:extLst>
      <p:ext uri="{BB962C8B-B14F-4D97-AF65-F5344CB8AC3E}">
        <p14:creationId xmlns="" xmlns:p14="http://schemas.microsoft.com/office/powerpoint/2010/main" val="2540923985"/>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fade">
                                      <p:cBhvr>
                                        <p:cTn id="20" dur="1000"/>
                                        <p:tgtEl>
                                          <p:spTgt spid="2">
                                            <p:txEl>
                                              <p:pRg st="0" end="0"/>
                                            </p:txEl>
                                          </p:spTgt>
                                        </p:tgtEl>
                                      </p:cBhvr>
                                    </p:animEffect>
                                    <p:anim calcmode="lin" valueType="num">
                                      <p:cBhvr>
                                        <p:cTn id="2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205552" y="2590800"/>
            <a:ext cx="7924800" cy="3048000"/>
          </a:xfrm>
        </p:spPr>
        <p:txBody>
          <a:bodyPr>
            <a:noAutofit/>
          </a:bodyPr>
          <a:lstStyle/>
          <a:p>
            <a:r>
              <a:rPr lang="ar-SA" sz="3200" b="1" dirty="0">
                <a:latin typeface="Arabic Typesetting" pitchFamily="66" charset="-78"/>
                <a:cs typeface="Arabic Typesetting" pitchFamily="66" charset="-78"/>
              </a:rPr>
              <a:t>كان زملاؤها يضحكون من دهشتهم، عندما </a:t>
            </a:r>
            <a:r>
              <a:rPr lang="ar-SA" sz="3200" b="1" dirty="0" smtClean="0">
                <a:latin typeface="Arabic Typesetting" pitchFamily="66" charset="-78"/>
                <a:cs typeface="Arabic Typesetting" pitchFamily="66" charset="-78"/>
              </a:rPr>
              <a:t>اخبرتهم </a:t>
            </a:r>
            <a:r>
              <a:rPr lang="ar-SA" sz="3200" b="1" dirty="0">
                <a:latin typeface="Arabic Typesetting" pitchFamily="66" charset="-78"/>
                <a:cs typeface="Arabic Typesetting" pitchFamily="66" charset="-78"/>
              </a:rPr>
              <a:t>إنها تريد أن تتخصص في جراحة العظام، </a:t>
            </a:r>
            <a:r>
              <a:rPr lang="ar-SA" sz="3200" b="1" dirty="0" smtClean="0">
                <a:latin typeface="Arabic Typesetting" pitchFamily="66" charset="-78"/>
                <a:cs typeface="Arabic Typesetting" pitchFamily="66" charset="-78"/>
              </a:rPr>
              <a:t>وكانوا يقولون إن هذا </a:t>
            </a:r>
            <a:r>
              <a:rPr lang="ar-SA" sz="3200" b="1" dirty="0">
                <a:latin typeface="Arabic Typesetting" pitchFamily="66" charset="-78"/>
                <a:cs typeface="Arabic Typesetting" pitchFamily="66" charset="-78"/>
              </a:rPr>
              <a:t>التخصص يحتاج إلى جسم كبير وعضلات وهم يرونها فتاة ضعيفة البنية، </a:t>
            </a:r>
            <a:r>
              <a:rPr lang="ar-SA" sz="3200" b="1" dirty="0" smtClean="0">
                <a:latin typeface="Arabic Typesetting" pitchFamily="66" charset="-78"/>
                <a:cs typeface="Arabic Typesetting" pitchFamily="66" charset="-78"/>
              </a:rPr>
              <a:t>ومع ذالك كان </a:t>
            </a:r>
            <a:r>
              <a:rPr lang="ar-SA" sz="3200" b="1" dirty="0">
                <a:latin typeface="Arabic Typesetting" pitchFamily="66" charset="-78"/>
                <a:cs typeface="Arabic Typesetting" pitchFamily="66" charset="-78"/>
              </a:rPr>
              <a:t>جوابها أنها ستثبت أن هذا التخصص لا يحتاج، دوماً إلى عضلات، بل يحتاج إلى عقل وفكر وشجاعة وجرأة أيضاً، </a:t>
            </a:r>
            <a:r>
              <a:rPr lang="ar-SA" sz="3200" b="1" dirty="0" smtClean="0">
                <a:latin typeface="Arabic Typesetting" pitchFamily="66" charset="-78"/>
                <a:cs typeface="Arabic Typesetting" pitchFamily="66" charset="-78"/>
              </a:rPr>
              <a:t>فأصرت و تشجعت </a:t>
            </a:r>
            <a:r>
              <a:rPr lang="ar-SA" sz="3200" b="1" dirty="0">
                <a:latin typeface="Arabic Typesetting" pitchFamily="66" charset="-78"/>
                <a:cs typeface="Arabic Typesetting" pitchFamily="66" charset="-78"/>
              </a:rPr>
              <a:t>على </a:t>
            </a:r>
            <a:r>
              <a:rPr lang="ar-SA" sz="3200" b="1" dirty="0" smtClean="0">
                <a:latin typeface="Arabic Typesetting" pitchFamily="66" charset="-78"/>
                <a:cs typeface="Arabic Typesetting" pitchFamily="66" charset="-78"/>
              </a:rPr>
              <a:t>اختيار هذا التخصص (جراحة العظام) من </a:t>
            </a:r>
            <a:r>
              <a:rPr lang="ar-SA" sz="3200" b="1" dirty="0">
                <a:latin typeface="Arabic Typesetting" pitchFamily="66" charset="-78"/>
                <a:cs typeface="Arabic Typesetting" pitchFamily="66" charset="-78"/>
              </a:rPr>
              <a:t>بين التخصصات الجراحية الأخرى.</a:t>
            </a:r>
            <a:br>
              <a:rPr lang="ar-SA" sz="3200" b="1" dirty="0">
                <a:latin typeface="Arabic Typesetting" pitchFamily="66" charset="-78"/>
                <a:cs typeface="Arabic Typesetting" pitchFamily="66" charset="-78"/>
              </a:rPr>
            </a:br>
            <a:r>
              <a:rPr lang="ar-SA" sz="3200" b="1" dirty="0">
                <a:latin typeface="Arabic Typesetting" pitchFamily="66" charset="-78"/>
                <a:cs typeface="Arabic Typesetting" pitchFamily="66" charset="-78"/>
              </a:rPr>
              <a:t/>
            </a:r>
            <a:br>
              <a:rPr lang="ar-SA" sz="3200" b="1" dirty="0">
                <a:latin typeface="Arabic Typesetting" pitchFamily="66" charset="-78"/>
                <a:cs typeface="Arabic Typesetting" pitchFamily="66" charset="-78"/>
              </a:rPr>
            </a:br>
            <a:endParaRPr lang="en-US" sz="3200" b="1" dirty="0">
              <a:latin typeface="Arabic Typesetting" pitchFamily="66" charset="-78"/>
              <a:cs typeface="Arabic Typesetting" pitchFamily="66" charset="-78"/>
            </a:endParaRPr>
          </a:p>
        </p:txBody>
      </p:sp>
      <p:sp>
        <p:nvSpPr>
          <p:cNvPr id="3" name="Title 2"/>
          <p:cNvSpPr>
            <a:spLocks noGrp="1"/>
          </p:cNvSpPr>
          <p:nvPr>
            <p:ph type="title"/>
          </p:nvPr>
        </p:nvSpPr>
        <p:spPr/>
        <p:txBody>
          <a:bodyPr>
            <a:normAutofit/>
          </a:bodyPr>
          <a:lstStyle/>
          <a:p>
            <a:r>
              <a:rPr lang="ar-SA" sz="3600" dirty="0">
                <a:latin typeface="Arabic Typesetting" pitchFamily="66" charset="-78"/>
                <a:cs typeface="Arabic Typesetting" pitchFamily="66" charset="-78"/>
              </a:rPr>
              <a:t>د.موزة سلطان الكعبي</a:t>
            </a:r>
            <a:endParaRPr lang="en-US" sz="3600" dirty="0">
              <a:latin typeface="Arabic Typesetting" pitchFamily="66" charset="-78"/>
              <a:cs typeface="Arabic Typesetting" pitchFamily="66" charset="-78"/>
            </a:endParaRPr>
          </a:p>
        </p:txBody>
      </p:sp>
      <p:sp>
        <p:nvSpPr>
          <p:cNvPr id="4" name="Rectangle 3"/>
          <p:cNvSpPr/>
          <p:nvPr/>
        </p:nvSpPr>
        <p:spPr>
          <a:xfrm>
            <a:off x="4876800" y="1752600"/>
            <a:ext cx="4020403"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SA" sz="3600" dirty="0" smtClean="0">
                <a:latin typeface="Arabic Typesetting" pitchFamily="66" charset="-78"/>
                <a:cs typeface="Arabic Typesetting" pitchFamily="66" charset="-78"/>
              </a:rPr>
              <a:t>اصرارها رغم اختلاف الأرآء</a:t>
            </a:r>
            <a:endParaRPr lang="en-US" sz="3600" dirty="0">
              <a:latin typeface="Arabic Typesetting" pitchFamily="66" charset="-78"/>
              <a:cs typeface="Arabic Typesetting" pitchFamily="66" charset="-78"/>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81000" y="5029200"/>
            <a:ext cx="1766276" cy="16668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667000" y="5029200"/>
            <a:ext cx="2021149" cy="16668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 xmlns:p14="http://schemas.microsoft.com/office/powerpoint/2010/main" val="37029613"/>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p:cTn id="2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92974" y="2438400"/>
            <a:ext cx="8229600" cy="4075176"/>
          </a:xfrm>
        </p:spPr>
        <p:txBody>
          <a:bodyPr>
            <a:noAutofit/>
          </a:bodyPr>
          <a:lstStyle/>
          <a:p>
            <a:pPr rtl="1"/>
            <a:r>
              <a:rPr lang="ar-SA" sz="2300" b="1" dirty="0" smtClean="0">
                <a:latin typeface="Arabic Typesetting" pitchFamily="66" charset="-78"/>
                <a:cs typeface="Arabic Typesetting" pitchFamily="66" charset="-78"/>
              </a:rPr>
              <a:t>أشادت  د.موزة </a:t>
            </a:r>
            <a:r>
              <a:rPr lang="ar-SA" sz="2300" b="1" dirty="0">
                <a:latin typeface="Arabic Typesetting" pitchFamily="66" charset="-78"/>
                <a:cs typeface="Arabic Typesetting" pitchFamily="66" charset="-78"/>
              </a:rPr>
              <a:t>الكعبي بدور المغفور له بإذن الله الشيخ زايد بن سلطان آل نهيان طيب الله ثراه،وما قدمه للبلاد في ظل مسيرتها، التي يواصل بناء نهضتها صاحب السمو الشيخ خليفة بن زايد آل نهيان رئيس الدولة حفظه الله، وبدور الفريق أول سمو الشيخ محمد بن زايد آل نهيان ولي عهد أبوظبي نائب القائد الأعلى للقوات </a:t>
            </a:r>
            <a:r>
              <a:rPr lang="ar-SA" sz="2300" b="1" dirty="0" smtClean="0">
                <a:latin typeface="Arabic Typesetting" pitchFamily="66" charset="-78"/>
                <a:cs typeface="Arabic Typesetting" pitchFamily="66" charset="-78"/>
              </a:rPr>
              <a:t>المسلحة. وقالت إن </a:t>
            </a:r>
            <a:r>
              <a:rPr lang="ar-SA" sz="2300" b="1" dirty="0">
                <a:latin typeface="Arabic Typesetting" pitchFamily="66" charset="-78"/>
                <a:cs typeface="Arabic Typesetting" pitchFamily="66" charset="-78"/>
              </a:rPr>
              <a:t>الفريق أول سمو الشيخ محمد بن زايد آل نهيان يبذل جهوداً حثيثة لتعزيز دور المواطنين والمواطنات في مختلف القطاعات، لتحقيق الاستفادة القصوى من العنصر البشري المواطن المخلص لوطنه وقيادته الحكيمة، مشيراً إلى أن توجيهات سموه هي الحافز المهم وراء تميزها ونجاحها في تقديم أفضل ما لديها في خدمة مجتمعها، لذلك فهي تسير بخطوات جادة خلال دراستها في الصين، للحصول على تقدير الامتياز لتحقيق الآمال المعقودة </a:t>
            </a:r>
            <a:r>
              <a:rPr lang="ar-SA" sz="2300" b="1" dirty="0" smtClean="0">
                <a:latin typeface="Arabic Typesetting" pitchFamily="66" charset="-78"/>
                <a:cs typeface="Arabic Typesetting" pitchFamily="66" charset="-78"/>
              </a:rPr>
              <a:t>عليها.وقالت إنها </a:t>
            </a:r>
            <a:r>
              <a:rPr lang="ar-SA" sz="2300" b="1" dirty="0">
                <a:latin typeface="Arabic Typesetting" pitchFamily="66" charset="-78"/>
                <a:cs typeface="Arabic Typesetting" pitchFamily="66" charset="-78"/>
              </a:rPr>
              <a:t>نالت شرف لقاء،الفريق أول سمو الشيخ محمد بن زايد آل نهيان، مارس الماضي أثناء افتتاح مركز الشيخ زايد للدراسات العربية والإسلامية في بكين، وحظيت برعاية سموه، مما شكل لها دافعاً كبيراً نحو المزيد من التميز والإنجاز والعمل على إعلاء راية الوطن، حيث وجهها سموه ببذل المزيد من الجهد والمثابرة والاستمرار في العمل مع أهمية وضع التفوق والإنتاج المتميز. </a:t>
            </a:r>
            <a:r>
              <a:rPr lang="ar-SA" sz="2300" b="1" dirty="0" smtClean="0">
                <a:latin typeface="Arabic Typesetting" pitchFamily="66" charset="-78"/>
                <a:cs typeface="Arabic Typesetting" pitchFamily="66" charset="-78"/>
              </a:rPr>
              <a:t>وأوضحت </a:t>
            </a:r>
            <a:r>
              <a:rPr lang="ar-SA" sz="2300" b="1" dirty="0">
                <a:latin typeface="Arabic Typesetting" pitchFamily="66" charset="-78"/>
                <a:cs typeface="Arabic Typesetting" pitchFamily="66" charset="-78"/>
              </a:rPr>
              <a:t>أن دولة الإمارات تدعم كل الجهود للارتقاء بالمرأة في مختلف المجالات وكافة المستويات، لذلك تتبوأ المرأة الإماراتية أعلى المناصب في دولتنا، حيث تتواجد في مختلف المجالات ولها مساهمات ملحوظة في شتى الميادين بالمجتمع، مؤكدة أن الطبيبة </a:t>
            </a:r>
            <a:r>
              <a:rPr lang="ar-SA" sz="2300" b="1" dirty="0" smtClean="0">
                <a:latin typeface="Arabic Typesetting" pitchFamily="66" charset="-78"/>
                <a:cs typeface="Arabic Typesetting" pitchFamily="66" charset="-78"/>
              </a:rPr>
              <a:t>الإماراتية هي أهلاً للثقة.</a:t>
            </a:r>
            <a:endParaRPr lang="en-US" sz="2300" b="1" dirty="0">
              <a:latin typeface="Arabic Typesetting" pitchFamily="66" charset="-78"/>
              <a:cs typeface="Arabic Typesetting" pitchFamily="66" charset="-78"/>
            </a:endParaRPr>
          </a:p>
        </p:txBody>
      </p:sp>
      <p:sp>
        <p:nvSpPr>
          <p:cNvPr id="3" name="Title 2"/>
          <p:cNvSpPr>
            <a:spLocks noGrp="1"/>
          </p:cNvSpPr>
          <p:nvPr>
            <p:ph type="title"/>
          </p:nvPr>
        </p:nvSpPr>
        <p:spPr/>
        <p:txBody>
          <a:bodyPr>
            <a:normAutofit/>
          </a:bodyPr>
          <a:lstStyle/>
          <a:p>
            <a:r>
              <a:rPr lang="ar-SA" sz="3600" dirty="0">
                <a:latin typeface="Arabic Typesetting" pitchFamily="66" charset="-78"/>
                <a:cs typeface="Arabic Typesetting" pitchFamily="66" charset="-78"/>
              </a:rPr>
              <a:t>د.موزة سلطان الكعبي</a:t>
            </a:r>
            <a:endParaRPr lang="en-US" sz="3600" dirty="0">
              <a:latin typeface="Arabic Typesetting" pitchFamily="66" charset="-78"/>
              <a:cs typeface="Arabic Typesetting" pitchFamily="66" charset="-78"/>
            </a:endParaRPr>
          </a:p>
        </p:txBody>
      </p:sp>
      <p:sp>
        <p:nvSpPr>
          <p:cNvPr id="5" name="Rectangle 4"/>
          <p:cNvSpPr/>
          <p:nvPr/>
        </p:nvSpPr>
        <p:spPr>
          <a:xfrm>
            <a:off x="4952999" y="1752600"/>
            <a:ext cx="4227395"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SA" sz="2800" b="1" dirty="0" smtClean="0">
                <a:latin typeface="Arabic Typesetting" pitchFamily="66" charset="-78"/>
                <a:cs typeface="Arabic Typesetting" pitchFamily="66" charset="-78"/>
              </a:rPr>
              <a:t>جهود الدولة للإستفادة من العنصر البشري المواطن</a:t>
            </a:r>
            <a:endParaRPr lang="en-US" sz="2800" b="1" dirty="0">
              <a:latin typeface="Arabic Typesetting" pitchFamily="66" charset="-78"/>
              <a:cs typeface="Arabic Typesetting" pitchFamily="66" charset="-78"/>
            </a:endParaRPr>
          </a:p>
        </p:txBody>
      </p:sp>
    </p:spTree>
    <p:extLst>
      <p:ext uri="{BB962C8B-B14F-4D97-AF65-F5344CB8AC3E}">
        <p14:creationId xmlns="" xmlns:p14="http://schemas.microsoft.com/office/powerpoint/2010/main" val="3182400870"/>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arn(inVertical)">
                                      <p:cBhvr>
                                        <p:cTn id="1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429301"/>
            <a:ext cx="8077200" cy="3733800"/>
          </a:xfrm>
        </p:spPr>
        <p:txBody>
          <a:bodyPr>
            <a:noAutofit/>
          </a:bodyPr>
          <a:lstStyle/>
          <a:p>
            <a:r>
              <a:rPr lang="ar-SA" sz="2800" b="1" dirty="0">
                <a:latin typeface="Arabic Typesetting" pitchFamily="66" charset="-78"/>
                <a:cs typeface="Arabic Typesetting" pitchFamily="66" charset="-78"/>
              </a:rPr>
              <a:t>قالت الدكتورة موزة الكعبي: كل مرحلة أثناء دراستي كانت لها صعوباتها المختلفة، منها دراستي، نفسيتي، وسفري إلى بريطانيا، ومن ثم الى الصين، بالإضافة إلى الغربة التي غيرت نمط حياتي بشكل كامل، كما أن تعلقي الشديد بأبي وأمي زاد من صعوبة السفر في البداية، مشيرة إلى أن التواصل مع المجتمع الصيني في البداية من أصعب المشاكل التي واجهتها، حيث كانت في بداية الأمر تواجه صعوبات في نطق الكلمات الصينية وكان المجتمع لايفهم ما تقوله، مما أشعرها بالإحباط، حيث إن معظم الشعب في المدينة التي تدرس بها لا يتحدثون الإنجليزية بوضوح، والطلاب الصينيين الغربة وغيابي طويلا عن البيت كان يسبب لي أحيانا كثيرة تأنيب الضمير والتخبط، إذ كنت أرى نفسي بعيدة تماما عن تحمل أي مسؤولية لازمة تجاه أسرتي، خاصة أثناء تعرض أحد أفرادها لظروف صحية حرجة، منها مرض الوالد حيث وصل لأسوأ مراحله المرضية، من إصابته بورم في رأسه مروراً بالجلطات القلبية انتهاء بمعاناته مع الفشل الرئوي المزمن، بالإضافة إلى مرض الوالدة في الوقت نفسه.</a:t>
            </a:r>
            <a:br>
              <a:rPr lang="ar-SA" sz="2800" b="1" dirty="0">
                <a:latin typeface="Arabic Typesetting" pitchFamily="66" charset="-78"/>
                <a:cs typeface="Arabic Typesetting" pitchFamily="66" charset="-78"/>
              </a:rPr>
            </a:br>
            <a:endParaRPr lang="en-US" sz="2800" b="1" dirty="0">
              <a:latin typeface="Arabic Typesetting" pitchFamily="66" charset="-78"/>
              <a:cs typeface="Arabic Typesetting" pitchFamily="66" charset="-78"/>
            </a:endParaRPr>
          </a:p>
        </p:txBody>
      </p:sp>
      <p:sp>
        <p:nvSpPr>
          <p:cNvPr id="3" name="Title 2"/>
          <p:cNvSpPr>
            <a:spLocks noGrp="1"/>
          </p:cNvSpPr>
          <p:nvPr>
            <p:ph type="title"/>
          </p:nvPr>
        </p:nvSpPr>
        <p:spPr/>
        <p:txBody>
          <a:bodyPr>
            <a:normAutofit/>
          </a:bodyPr>
          <a:lstStyle/>
          <a:p>
            <a:r>
              <a:rPr lang="ar-SA" sz="3600" dirty="0">
                <a:latin typeface="Arabic Typesetting" pitchFamily="66" charset="-78"/>
                <a:cs typeface="Arabic Typesetting" pitchFamily="66" charset="-78"/>
              </a:rPr>
              <a:t>د.موزة سلطان الكعبي</a:t>
            </a:r>
            <a:endParaRPr lang="en-US" sz="3600" dirty="0">
              <a:latin typeface="Arabic Typesetting" pitchFamily="66" charset="-78"/>
              <a:cs typeface="Arabic Typesetting" pitchFamily="66" charset="-78"/>
            </a:endParaRPr>
          </a:p>
        </p:txBody>
      </p:sp>
      <p:sp>
        <p:nvSpPr>
          <p:cNvPr id="4" name="Rectangle 3"/>
          <p:cNvSpPr/>
          <p:nvPr/>
        </p:nvSpPr>
        <p:spPr>
          <a:xfrm>
            <a:off x="4890448" y="1752600"/>
            <a:ext cx="4020403"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SA" sz="3600" dirty="0" smtClean="0">
                <a:latin typeface="Arabic Typesetting" pitchFamily="66" charset="-78"/>
                <a:cs typeface="Arabic Typesetting" pitchFamily="66" charset="-78"/>
              </a:rPr>
              <a:t>صعوبات الغربة</a:t>
            </a:r>
            <a:endParaRPr lang="en-US" sz="3600" dirty="0">
              <a:latin typeface="Arabic Typesetting" pitchFamily="66" charset="-78"/>
              <a:cs typeface="Arabic Typesetting" pitchFamily="66" charset="-78"/>
            </a:endParaRPr>
          </a:p>
        </p:txBody>
      </p:sp>
    </p:spTree>
    <p:extLst>
      <p:ext uri="{BB962C8B-B14F-4D97-AF65-F5344CB8AC3E}">
        <p14:creationId xmlns="" xmlns:p14="http://schemas.microsoft.com/office/powerpoint/2010/main" val="1674383190"/>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wipe(down)">
                                      <p:cBhvr>
                                        <p:cTn id="32" dur="580">
                                          <p:stCondLst>
                                            <p:cond delay="0"/>
                                          </p:stCondLst>
                                        </p:cTn>
                                        <p:tgtEl>
                                          <p:spTgt spid="2">
                                            <p:txEl>
                                              <p:pRg st="0" end="0"/>
                                            </p:txEl>
                                          </p:spTgt>
                                        </p:tgtEl>
                                      </p:cBhvr>
                                    </p:animEffect>
                                    <p:anim calcmode="lin" valueType="num">
                                      <p:cBhvr>
                                        <p:cTn id="3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0" end="0"/>
                                            </p:txEl>
                                          </p:spTgt>
                                        </p:tgtEl>
                                      </p:cBhvr>
                                      <p:to x="100000" y="60000"/>
                                    </p:animScale>
                                    <p:animScale>
                                      <p:cBhvr>
                                        <p:cTn id="39" dur="166" decel="50000">
                                          <p:stCondLst>
                                            <p:cond delay="676"/>
                                          </p:stCondLst>
                                        </p:cTn>
                                        <p:tgtEl>
                                          <p:spTgt spid="2">
                                            <p:txEl>
                                              <p:pRg st="0" end="0"/>
                                            </p:txEl>
                                          </p:spTgt>
                                        </p:tgtEl>
                                      </p:cBhvr>
                                      <p:to x="100000" y="100000"/>
                                    </p:animScale>
                                    <p:animScale>
                                      <p:cBhvr>
                                        <p:cTn id="40" dur="26">
                                          <p:stCondLst>
                                            <p:cond delay="1312"/>
                                          </p:stCondLst>
                                        </p:cTn>
                                        <p:tgtEl>
                                          <p:spTgt spid="2">
                                            <p:txEl>
                                              <p:pRg st="0" end="0"/>
                                            </p:txEl>
                                          </p:spTgt>
                                        </p:tgtEl>
                                      </p:cBhvr>
                                      <p:to x="100000" y="80000"/>
                                    </p:animScale>
                                    <p:animScale>
                                      <p:cBhvr>
                                        <p:cTn id="41" dur="166" decel="50000">
                                          <p:stCondLst>
                                            <p:cond delay="1338"/>
                                          </p:stCondLst>
                                        </p:cTn>
                                        <p:tgtEl>
                                          <p:spTgt spid="2">
                                            <p:txEl>
                                              <p:pRg st="0" end="0"/>
                                            </p:txEl>
                                          </p:spTgt>
                                        </p:tgtEl>
                                      </p:cBhvr>
                                      <p:to x="100000" y="100000"/>
                                    </p:animScale>
                                    <p:animScale>
                                      <p:cBhvr>
                                        <p:cTn id="42" dur="26">
                                          <p:stCondLst>
                                            <p:cond delay="1642"/>
                                          </p:stCondLst>
                                        </p:cTn>
                                        <p:tgtEl>
                                          <p:spTgt spid="2">
                                            <p:txEl>
                                              <p:pRg st="0" end="0"/>
                                            </p:txEl>
                                          </p:spTgt>
                                        </p:tgtEl>
                                      </p:cBhvr>
                                      <p:to x="100000" y="90000"/>
                                    </p:animScale>
                                    <p:animScale>
                                      <p:cBhvr>
                                        <p:cTn id="43" dur="166" decel="50000">
                                          <p:stCondLst>
                                            <p:cond delay="1668"/>
                                          </p:stCondLst>
                                        </p:cTn>
                                        <p:tgtEl>
                                          <p:spTgt spid="2">
                                            <p:txEl>
                                              <p:pRg st="0" end="0"/>
                                            </p:txEl>
                                          </p:spTgt>
                                        </p:tgtEl>
                                      </p:cBhvr>
                                      <p:to x="100000" y="100000"/>
                                    </p:animScale>
                                    <p:animScale>
                                      <p:cBhvr>
                                        <p:cTn id="44" dur="26">
                                          <p:stCondLst>
                                            <p:cond delay="1808"/>
                                          </p:stCondLst>
                                        </p:cTn>
                                        <p:tgtEl>
                                          <p:spTgt spid="2">
                                            <p:txEl>
                                              <p:pRg st="0" end="0"/>
                                            </p:txEl>
                                          </p:spTgt>
                                        </p:tgtEl>
                                      </p:cBhvr>
                                      <p:to x="100000" y="95000"/>
                                    </p:animScale>
                                    <p:animScale>
                                      <p:cBhvr>
                                        <p:cTn id="45"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ar-SA" sz="2800" b="1" dirty="0" smtClean="0">
                <a:latin typeface="Arabic Typesetting" pitchFamily="66" charset="-78"/>
                <a:cs typeface="Arabic Typesetting" pitchFamily="66" charset="-78"/>
              </a:rPr>
              <a:t>ان للمرأه دور مهم في تطوير وتقدم المجتمع و مما يؤكد ذالك اقول الشيخ زايد-رحمه الله- فمنها:</a:t>
            </a:r>
          </a:p>
          <a:p>
            <a:r>
              <a:rPr lang="ar-SA" sz="2600" b="1" dirty="0">
                <a:latin typeface="Arabic Typesetting" pitchFamily="66" charset="-78"/>
                <a:cs typeface="Arabic Typesetting" pitchFamily="66" charset="-78"/>
              </a:rPr>
              <a:t>" إن المرأة ليست فقط نصف المجتمع من الناحية العددية بل هي كذلك من حيث مشاركتها في مسؤولية تهيئة الأجيال الصاعدة وتربيتها تربية سليمة متكاملة ." </a:t>
            </a:r>
            <a:br>
              <a:rPr lang="ar-SA" sz="2600" b="1" dirty="0">
                <a:latin typeface="Arabic Typesetting" pitchFamily="66" charset="-78"/>
                <a:cs typeface="Arabic Typesetting" pitchFamily="66" charset="-78"/>
              </a:rPr>
            </a:br>
            <a:r>
              <a:rPr lang="ar-SA" sz="2600" b="1" dirty="0">
                <a:latin typeface="Arabic Typesetting" pitchFamily="66" charset="-78"/>
                <a:cs typeface="Arabic Typesetting" pitchFamily="66" charset="-78"/>
              </a:rPr>
              <a:t>"إنني أشجع عمل المرأة في المواقع التي تتناسب مع طبيعتها وبما يحفظ لها احترامها وكرامتها كأم وصانعة أجيال ." </a:t>
            </a:r>
            <a:endParaRPr lang="ar-SA" sz="2600" b="1" dirty="0" smtClean="0">
              <a:latin typeface="Arabic Typesetting" pitchFamily="66" charset="-78"/>
              <a:cs typeface="Arabic Typesetting" pitchFamily="66" charset="-78"/>
            </a:endParaRPr>
          </a:p>
          <a:p>
            <a:r>
              <a:rPr lang="ar-SA" sz="2600" b="1" dirty="0">
                <a:latin typeface="Arabic Typesetting" pitchFamily="66" charset="-78"/>
                <a:cs typeface="Arabic Typesetting" pitchFamily="66" charset="-78"/>
              </a:rPr>
              <a:t>"لابد أن تمثل المرأة بلادها في المؤتمرات النسائية بالخارج لتعبر عن نهضة البلاد وتكون صورة مشرفة لنا </a:t>
            </a:r>
            <a:r>
              <a:rPr lang="ar-SA" sz="2600" b="1" dirty="0" smtClean="0">
                <a:latin typeface="Arabic Typesetting" pitchFamily="66" charset="-78"/>
                <a:cs typeface="Arabic Typesetting" pitchFamily="66" charset="-78"/>
              </a:rPr>
              <a:t>ولمجتمعنا وديننا الذي أعطاها كافة هذه الحقوق ."</a:t>
            </a:r>
          </a:p>
          <a:p>
            <a:r>
              <a:rPr lang="ar-SA" sz="1600" dirty="0" smtClean="0"/>
              <a:t> </a:t>
            </a:r>
          </a:p>
        </p:txBody>
      </p:sp>
      <p:sp>
        <p:nvSpPr>
          <p:cNvPr id="3" name="Title 2"/>
          <p:cNvSpPr>
            <a:spLocks noGrp="1"/>
          </p:cNvSpPr>
          <p:nvPr>
            <p:ph type="title"/>
          </p:nvPr>
        </p:nvSpPr>
        <p:spPr/>
        <p:txBody>
          <a:bodyPr>
            <a:normAutofit/>
          </a:bodyPr>
          <a:lstStyle/>
          <a:p>
            <a:r>
              <a:rPr lang="ar-SA" sz="4000" dirty="0" smtClean="0">
                <a:latin typeface="Arabic Typesetting" pitchFamily="66" charset="-78"/>
                <a:cs typeface="Arabic Typesetting" pitchFamily="66" charset="-78"/>
              </a:rPr>
              <a:t>كلمه أخيره</a:t>
            </a:r>
            <a:endParaRPr lang="en-US" sz="4000" dirty="0">
              <a:latin typeface="Arabic Typesetting" pitchFamily="66" charset="-78"/>
              <a:cs typeface="Arabic Typesetting" pitchFamily="66" charset="-78"/>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57200" y="4343400"/>
            <a:ext cx="1924050" cy="2381250"/>
          </a:xfrm>
          <a:prstGeom prst="roundRect">
            <a:avLst>
              <a:gd name="adj" fmla="val 16667"/>
            </a:avLst>
          </a:prstGeom>
          <a:ln>
            <a:noFill/>
          </a:ln>
          <a:effectLst>
            <a:outerShdw blurRad="76200" dist="38100" dir="7800000" algn="tl" rotWithShape="0">
              <a:srgbClr val="000000">
                <a:alpha val="40000"/>
              </a:srgbClr>
            </a:outerShdw>
          </a:effectLst>
          <a:scene3d>
            <a:camera prst="obliqueTopLef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 xmlns:p14="http://schemas.microsoft.com/office/powerpoint/2010/main" val="726898432"/>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randombar(horizontal)">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140</TotalTime>
  <Words>1108</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BlackTie</vt:lpstr>
      <vt:lpstr>Slide 1</vt:lpstr>
      <vt:lpstr>المرأه الإماراتية قديماً وحديثاً</vt:lpstr>
      <vt:lpstr>نساء الامارات</vt:lpstr>
      <vt:lpstr>د.موزة سلطان الكعبي</vt:lpstr>
      <vt:lpstr>د.موزة سلطان الكعبي</vt:lpstr>
      <vt:lpstr>د.موزة سلطان الكعبي</vt:lpstr>
      <vt:lpstr>د.موزة سلطان الكعبي</vt:lpstr>
      <vt:lpstr>د.موزة سلطان الكعبي</vt:lpstr>
      <vt:lpstr>كلمه أخيره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Student</cp:lastModifiedBy>
  <cp:revision>14</cp:revision>
  <dcterms:created xsi:type="dcterms:W3CDTF">2013-05-08T12:54:52Z</dcterms:created>
  <dcterms:modified xsi:type="dcterms:W3CDTF">2013-05-09T04:29:58Z</dcterms:modified>
</cp:coreProperties>
</file>